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62" r:id="rId2"/>
    <p:sldId id="559" r:id="rId3"/>
    <p:sldId id="546" r:id="rId4"/>
    <p:sldId id="552" r:id="rId5"/>
    <p:sldId id="562" r:id="rId6"/>
    <p:sldId id="499" r:id="rId7"/>
    <p:sldId id="497" r:id="rId8"/>
    <p:sldId id="551" r:id="rId9"/>
    <p:sldId id="561" r:id="rId10"/>
    <p:sldId id="565" r:id="rId11"/>
    <p:sldId id="530" r:id="rId12"/>
    <p:sldId id="525" r:id="rId13"/>
    <p:sldId id="550" r:id="rId14"/>
    <p:sldId id="548" r:id="rId15"/>
    <p:sldId id="557" r:id="rId16"/>
    <p:sldId id="553" r:id="rId17"/>
    <p:sldId id="470" r:id="rId18"/>
    <p:sldId id="536" r:id="rId19"/>
    <p:sldId id="566" r:id="rId20"/>
    <p:sldId id="568" r:id="rId21"/>
    <p:sldId id="556" r:id="rId22"/>
    <p:sldId id="545" r:id="rId23"/>
    <p:sldId id="571" r:id="rId24"/>
    <p:sldId id="567" r:id="rId25"/>
    <p:sldId id="570" r:id="rId26"/>
  </p:sldIdLst>
  <p:sldSz cx="9144000" cy="6858000" type="screen4x3"/>
  <p:notesSz cx="6669088" cy="9820275"/>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3">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FF4700"/>
    <a:srgbClr val="FF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958"/>
    <p:restoredTop sz="37158"/>
  </p:normalViewPr>
  <p:slideViewPr>
    <p:cSldViewPr>
      <p:cViewPr varScale="1">
        <p:scale>
          <a:sx n="30" d="100"/>
          <a:sy n="30" d="100"/>
        </p:scale>
        <p:origin x="1584"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55" d="100"/>
        <a:sy n="155" d="100"/>
      </p:scale>
      <p:origin x="0" y="0"/>
    </p:cViewPr>
  </p:notesTextViewPr>
  <p:sorterViewPr>
    <p:cViewPr>
      <p:scale>
        <a:sx n="100" d="100"/>
        <a:sy n="100" d="100"/>
      </p:scale>
      <p:origin x="0" y="0"/>
    </p:cViewPr>
  </p:sorterViewPr>
  <p:notesViewPr>
    <p:cSldViewPr>
      <p:cViewPr varScale="1">
        <p:scale>
          <a:sx n="39" d="100"/>
          <a:sy n="39" d="100"/>
        </p:scale>
        <p:origin x="-2262" y="-114"/>
      </p:cViewPr>
      <p:guideLst>
        <p:guide orient="horz" pos="3093"/>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611D406-4E0D-2946-BC34-BC5AF6BD0F70}"/>
              </a:ext>
            </a:extLst>
          </p:cNvPr>
          <p:cNvSpPr>
            <a:spLocks noGrp="1" noChangeArrowheads="1"/>
          </p:cNvSpPr>
          <p:nvPr>
            <p:ph type="hdr" sz="quarter"/>
          </p:nvPr>
        </p:nvSpPr>
        <p:spPr bwMode="auto">
          <a:xfrm>
            <a:off x="0" y="0"/>
            <a:ext cx="2889250" cy="492125"/>
          </a:xfrm>
          <a:prstGeom prst="rect">
            <a:avLst/>
          </a:prstGeom>
          <a:noFill/>
          <a:ln w="9525">
            <a:noFill/>
            <a:miter lim="800000"/>
            <a:headEnd/>
            <a:tailEnd/>
          </a:ln>
          <a:effectLst/>
        </p:spPr>
        <p:txBody>
          <a:bodyPr vert="horz" wrap="square" lIns="94212" tIns="47106" rIns="94212" bIns="47106" numCol="1" anchor="t" anchorCtr="0" compatLnSpc="1">
            <a:prstTxWarp prst="textNoShape">
              <a:avLst/>
            </a:prstTxWarp>
          </a:bodyPr>
          <a:lstStyle>
            <a:lvl1pPr>
              <a:defRPr sz="1300">
                <a:latin typeface="Times New Roman" pitchFamily="18" charset="0"/>
                <a:ea typeface="+mn-ea"/>
                <a:cs typeface="Times New Roman" pitchFamily="18" charset="0"/>
              </a:defRPr>
            </a:lvl1pPr>
          </a:lstStyle>
          <a:p>
            <a:pPr>
              <a:defRPr/>
            </a:pPr>
            <a:endParaRPr lang="nl-NL"/>
          </a:p>
        </p:txBody>
      </p:sp>
      <p:sp>
        <p:nvSpPr>
          <p:cNvPr id="29699" name="Rectangle 3">
            <a:extLst>
              <a:ext uri="{FF2B5EF4-FFF2-40B4-BE49-F238E27FC236}">
                <a16:creationId xmlns:a16="http://schemas.microsoft.com/office/drawing/2014/main" id="{89032968-BFE3-8442-A1C2-A7425100B5F6}"/>
              </a:ext>
            </a:extLst>
          </p:cNvPr>
          <p:cNvSpPr>
            <a:spLocks noGrp="1" noChangeArrowheads="1"/>
          </p:cNvSpPr>
          <p:nvPr>
            <p:ph type="dt" sz="quarter" idx="1"/>
          </p:nvPr>
        </p:nvSpPr>
        <p:spPr bwMode="auto">
          <a:xfrm>
            <a:off x="3778250" y="0"/>
            <a:ext cx="2889250" cy="492125"/>
          </a:xfrm>
          <a:prstGeom prst="rect">
            <a:avLst/>
          </a:prstGeom>
          <a:noFill/>
          <a:ln w="9525">
            <a:noFill/>
            <a:miter lim="800000"/>
            <a:headEnd/>
            <a:tailEnd/>
          </a:ln>
          <a:effectLst/>
        </p:spPr>
        <p:txBody>
          <a:bodyPr vert="horz" wrap="square" lIns="94212" tIns="47106" rIns="94212" bIns="47106" numCol="1" anchor="t" anchorCtr="0" compatLnSpc="1">
            <a:prstTxWarp prst="textNoShape">
              <a:avLst/>
            </a:prstTxWarp>
          </a:bodyPr>
          <a:lstStyle>
            <a:lvl1pPr algn="r">
              <a:defRPr sz="1300">
                <a:latin typeface="Times New Roman" pitchFamily="18" charset="0"/>
                <a:ea typeface="+mn-ea"/>
                <a:cs typeface="Times New Roman" pitchFamily="18" charset="0"/>
              </a:defRPr>
            </a:lvl1pPr>
          </a:lstStyle>
          <a:p>
            <a:pPr>
              <a:defRPr/>
            </a:pPr>
            <a:endParaRPr lang="nl-NL"/>
          </a:p>
        </p:txBody>
      </p:sp>
      <p:sp>
        <p:nvSpPr>
          <p:cNvPr id="29700" name="Rectangle 4">
            <a:extLst>
              <a:ext uri="{FF2B5EF4-FFF2-40B4-BE49-F238E27FC236}">
                <a16:creationId xmlns:a16="http://schemas.microsoft.com/office/drawing/2014/main" id="{DBA78499-D30E-144F-82C0-AF2B58A61B1A}"/>
              </a:ext>
            </a:extLst>
          </p:cNvPr>
          <p:cNvSpPr>
            <a:spLocks noGrp="1" noChangeArrowheads="1"/>
          </p:cNvSpPr>
          <p:nvPr>
            <p:ph type="ftr" sz="quarter" idx="2"/>
          </p:nvPr>
        </p:nvSpPr>
        <p:spPr bwMode="auto">
          <a:xfrm>
            <a:off x="0" y="9326563"/>
            <a:ext cx="2889250" cy="492125"/>
          </a:xfrm>
          <a:prstGeom prst="rect">
            <a:avLst/>
          </a:prstGeom>
          <a:noFill/>
          <a:ln w="9525">
            <a:noFill/>
            <a:miter lim="800000"/>
            <a:headEnd/>
            <a:tailEnd/>
          </a:ln>
          <a:effectLst/>
        </p:spPr>
        <p:txBody>
          <a:bodyPr vert="horz" wrap="square" lIns="94212" tIns="47106" rIns="94212" bIns="47106" numCol="1" anchor="b" anchorCtr="0" compatLnSpc="1">
            <a:prstTxWarp prst="textNoShape">
              <a:avLst/>
            </a:prstTxWarp>
          </a:bodyPr>
          <a:lstStyle>
            <a:lvl1pPr>
              <a:defRPr sz="1300">
                <a:latin typeface="Times New Roman" pitchFamily="18" charset="0"/>
                <a:ea typeface="+mn-ea"/>
                <a:cs typeface="Times New Roman" pitchFamily="18" charset="0"/>
              </a:defRPr>
            </a:lvl1pPr>
          </a:lstStyle>
          <a:p>
            <a:pPr>
              <a:defRPr/>
            </a:pPr>
            <a:endParaRPr lang="nl-NL"/>
          </a:p>
        </p:txBody>
      </p:sp>
      <p:sp>
        <p:nvSpPr>
          <p:cNvPr id="29701" name="Rectangle 5">
            <a:extLst>
              <a:ext uri="{FF2B5EF4-FFF2-40B4-BE49-F238E27FC236}">
                <a16:creationId xmlns:a16="http://schemas.microsoft.com/office/drawing/2014/main" id="{52443FF8-19CF-8B4D-A080-9CB7C6460542}"/>
              </a:ext>
            </a:extLst>
          </p:cNvPr>
          <p:cNvSpPr>
            <a:spLocks noGrp="1" noChangeArrowheads="1"/>
          </p:cNvSpPr>
          <p:nvPr>
            <p:ph type="sldNum" sz="quarter" idx="3"/>
          </p:nvPr>
        </p:nvSpPr>
        <p:spPr bwMode="auto">
          <a:xfrm>
            <a:off x="3778250" y="9326563"/>
            <a:ext cx="2889250" cy="492125"/>
          </a:xfrm>
          <a:prstGeom prst="rect">
            <a:avLst/>
          </a:prstGeom>
          <a:noFill/>
          <a:ln w="9525">
            <a:noFill/>
            <a:miter lim="800000"/>
            <a:headEnd/>
            <a:tailEnd/>
          </a:ln>
          <a:effectLst/>
        </p:spPr>
        <p:txBody>
          <a:bodyPr vert="horz" wrap="square" lIns="94212" tIns="47106" rIns="94212" bIns="47106" numCol="1" anchor="b" anchorCtr="0" compatLnSpc="1">
            <a:prstTxWarp prst="textNoShape">
              <a:avLst/>
            </a:prstTxWarp>
          </a:bodyPr>
          <a:lstStyle>
            <a:lvl1pPr algn="r">
              <a:defRPr sz="1300"/>
            </a:lvl1pPr>
          </a:lstStyle>
          <a:p>
            <a:fld id="{086A30D7-AF24-ED46-82DE-647486022224}" type="slidenum">
              <a:rPr lang="nl-NL" altLang="en-US"/>
              <a:pPr/>
              <a:t>‹#›</a:t>
            </a:fld>
            <a:endParaRPr lang="nl-NL"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7:15.879"/>
    </inkml:context>
    <inkml:brush xml:id="br0">
      <inkml:brushProperty name="width" value="0.05" units="cm"/>
      <inkml:brushProperty name="height" value="0.05" units="cm"/>
      <inkml:brushProperty name="color" value="#FFC11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7:17.939"/>
    </inkml:context>
    <inkml:brush xml:id="br0">
      <inkml:brushProperty name="width" value="0.05" units="cm"/>
      <inkml:brushProperty name="height" value="0.05" units="cm"/>
      <inkml:brushProperty name="color" value="#FFC114"/>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7:34.882"/>
    </inkml:context>
    <inkml:brush xml:id="br0">
      <inkml:brushProperty name="width" value="0.05" units="cm"/>
      <inkml:brushProperty name="height" value="0.05" units="cm"/>
      <inkml:brushProperty name="color" value="#FFC114"/>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7:36.261"/>
    </inkml:context>
    <inkml:brush xml:id="br0">
      <inkml:brushProperty name="width" value="0.05" units="cm"/>
      <inkml:brushProperty name="height" value="0.05" units="cm"/>
      <inkml:brushProperty name="color" value="#FFC11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7:36.509"/>
    </inkml:context>
    <inkml:brush xml:id="br0">
      <inkml:brushProperty name="width" value="0.05" units="cm"/>
      <inkml:brushProperty name="height" value="0.05" units="cm"/>
      <inkml:brushProperty name="color" value="#FFC11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7:58.350"/>
    </inkml:context>
    <inkml:brush xml:id="br0">
      <inkml:brushProperty name="width" value="0.05" units="cm"/>
      <inkml:brushProperty name="height" value="0.05" units="cm"/>
      <inkml:brushProperty name="color" value="#FFC114"/>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8:14.822"/>
    </inkml:context>
    <inkml:brush xml:id="br0">
      <inkml:brushProperty name="width" value="0.05" units="cm"/>
      <inkml:brushProperty name="height" value="0.05" units="cm"/>
      <inkml:brushProperty name="color" value="#FFC114"/>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31T20:29:00.245"/>
    </inkml:context>
    <inkml:brush xml:id="br0">
      <inkml:brushProperty name="width" value="0.05" units="cm"/>
      <inkml:brushProperty name="height" value="0.05" units="cm"/>
      <inkml:brushProperty name="color" value="#FFC11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8386DDE-B7D5-0B4C-A765-415CE381B304}"/>
              </a:ext>
            </a:extLst>
          </p:cNvPr>
          <p:cNvSpPr>
            <a:spLocks noGrp="1" noChangeArrowheads="1"/>
          </p:cNvSpPr>
          <p:nvPr>
            <p:ph type="hdr" sz="quarter"/>
          </p:nvPr>
        </p:nvSpPr>
        <p:spPr bwMode="auto">
          <a:xfrm>
            <a:off x="0" y="0"/>
            <a:ext cx="2889250" cy="492125"/>
          </a:xfrm>
          <a:prstGeom prst="rect">
            <a:avLst/>
          </a:prstGeom>
          <a:noFill/>
          <a:ln w="9525">
            <a:noFill/>
            <a:miter lim="800000"/>
            <a:headEnd/>
            <a:tailEnd/>
          </a:ln>
          <a:effectLst/>
        </p:spPr>
        <p:txBody>
          <a:bodyPr vert="horz" wrap="square" lIns="94212" tIns="47106" rIns="94212" bIns="47106" numCol="1" anchor="t" anchorCtr="0" compatLnSpc="1">
            <a:prstTxWarp prst="textNoShape">
              <a:avLst/>
            </a:prstTxWarp>
          </a:bodyPr>
          <a:lstStyle>
            <a:lvl1pPr>
              <a:defRPr sz="1300">
                <a:latin typeface="Times New Roman" pitchFamily="18" charset="0"/>
                <a:ea typeface="+mn-ea"/>
                <a:cs typeface="Times New Roman" pitchFamily="18" charset="0"/>
              </a:defRPr>
            </a:lvl1pPr>
          </a:lstStyle>
          <a:p>
            <a:pPr>
              <a:defRPr/>
            </a:pPr>
            <a:endParaRPr lang="en-US"/>
          </a:p>
        </p:txBody>
      </p:sp>
      <p:sp>
        <p:nvSpPr>
          <p:cNvPr id="3075" name="Rectangle 3">
            <a:extLst>
              <a:ext uri="{FF2B5EF4-FFF2-40B4-BE49-F238E27FC236}">
                <a16:creationId xmlns:a16="http://schemas.microsoft.com/office/drawing/2014/main" id="{42B6891A-28DE-9D4D-B218-043442102278}"/>
              </a:ext>
            </a:extLst>
          </p:cNvPr>
          <p:cNvSpPr>
            <a:spLocks noGrp="1" noChangeArrowheads="1"/>
          </p:cNvSpPr>
          <p:nvPr>
            <p:ph type="dt" idx="1"/>
          </p:nvPr>
        </p:nvSpPr>
        <p:spPr bwMode="auto">
          <a:xfrm>
            <a:off x="3779838" y="0"/>
            <a:ext cx="2889250" cy="492125"/>
          </a:xfrm>
          <a:prstGeom prst="rect">
            <a:avLst/>
          </a:prstGeom>
          <a:noFill/>
          <a:ln w="9525">
            <a:noFill/>
            <a:miter lim="800000"/>
            <a:headEnd/>
            <a:tailEnd/>
          </a:ln>
          <a:effectLst/>
        </p:spPr>
        <p:txBody>
          <a:bodyPr vert="horz" wrap="square" lIns="94212" tIns="47106" rIns="94212" bIns="47106" numCol="1" anchor="t" anchorCtr="0" compatLnSpc="1">
            <a:prstTxWarp prst="textNoShape">
              <a:avLst/>
            </a:prstTxWarp>
          </a:bodyPr>
          <a:lstStyle>
            <a:lvl1pPr algn="r">
              <a:defRPr sz="1300">
                <a:latin typeface="Times New Roman" pitchFamily="18" charset="0"/>
                <a:ea typeface="+mn-ea"/>
                <a:cs typeface="Times New Roman" pitchFamily="18" charset="0"/>
              </a:defRPr>
            </a:lvl1pPr>
          </a:lstStyle>
          <a:p>
            <a:pPr>
              <a:defRPr/>
            </a:pPr>
            <a:endParaRPr lang="en-US"/>
          </a:p>
        </p:txBody>
      </p:sp>
      <p:sp>
        <p:nvSpPr>
          <p:cNvPr id="14340" name="Rectangle 4">
            <a:extLst>
              <a:ext uri="{FF2B5EF4-FFF2-40B4-BE49-F238E27FC236}">
                <a16:creationId xmlns:a16="http://schemas.microsoft.com/office/drawing/2014/main" id="{86F957FF-9B68-E04E-A328-168DBA9B260E}"/>
              </a:ext>
            </a:extLst>
          </p:cNvPr>
          <p:cNvSpPr>
            <a:spLocks noGrp="1" noRot="1" noChangeAspect="1" noChangeArrowheads="1" noTextEdit="1"/>
          </p:cNvSpPr>
          <p:nvPr>
            <p:ph type="sldImg" idx="2"/>
          </p:nvPr>
        </p:nvSpPr>
        <p:spPr bwMode="auto">
          <a:xfrm>
            <a:off x="879475" y="736600"/>
            <a:ext cx="4910138" cy="368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F31D0A7F-5552-9940-9234-E9329B67078B}"/>
              </a:ext>
            </a:extLst>
          </p:cNvPr>
          <p:cNvSpPr>
            <a:spLocks noGrp="1" noChangeArrowheads="1"/>
          </p:cNvSpPr>
          <p:nvPr>
            <p:ph type="body" sz="quarter" idx="3"/>
          </p:nvPr>
        </p:nvSpPr>
        <p:spPr bwMode="auto">
          <a:xfrm>
            <a:off x="889000" y="4665663"/>
            <a:ext cx="4891088" cy="4418012"/>
          </a:xfrm>
          <a:prstGeom prst="rect">
            <a:avLst/>
          </a:prstGeom>
          <a:noFill/>
          <a:ln w="9525">
            <a:noFill/>
            <a:miter lim="800000"/>
            <a:headEnd/>
            <a:tailEnd/>
          </a:ln>
          <a:effectLst/>
        </p:spPr>
        <p:txBody>
          <a:bodyPr vert="horz" wrap="square" lIns="94212" tIns="47106" rIns="94212" bIns="471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F6EEC33-718B-B640-A09A-77603AF29A76}"/>
              </a:ext>
            </a:extLst>
          </p:cNvPr>
          <p:cNvSpPr>
            <a:spLocks noGrp="1" noChangeArrowheads="1"/>
          </p:cNvSpPr>
          <p:nvPr>
            <p:ph type="ftr" sz="quarter" idx="4"/>
          </p:nvPr>
        </p:nvSpPr>
        <p:spPr bwMode="auto">
          <a:xfrm>
            <a:off x="0" y="9328150"/>
            <a:ext cx="2889250" cy="492125"/>
          </a:xfrm>
          <a:prstGeom prst="rect">
            <a:avLst/>
          </a:prstGeom>
          <a:noFill/>
          <a:ln w="9525">
            <a:noFill/>
            <a:miter lim="800000"/>
            <a:headEnd/>
            <a:tailEnd/>
          </a:ln>
          <a:effectLst/>
        </p:spPr>
        <p:txBody>
          <a:bodyPr vert="horz" wrap="square" lIns="94212" tIns="47106" rIns="94212" bIns="47106" numCol="1" anchor="b" anchorCtr="0" compatLnSpc="1">
            <a:prstTxWarp prst="textNoShape">
              <a:avLst/>
            </a:prstTxWarp>
          </a:bodyPr>
          <a:lstStyle>
            <a:lvl1pPr>
              <a:defRPr sz="1300">
                <a:latin typeface="Times New Roman" pitchFamily="18" charset="0"/>
                <a:ea typeface="+mn-ea"/>
                <a:cs typeface="Times New Roman" pitchFamily="18" charset="0"/>
              </a:defRPr>
            </a:lvl1pPr>
          </a:lstStyle>
          <a:p>
            <a:pPr>
              <a:defRPr/>
            </a:pPr>
            <a:endParaRPr lang="en-US"/>
          </a:p>
        </p:txBody>
      </p:sp>
      <p:sp>
        <p:nvSpPr>
          <p:cNvPr id="3079" name="Rectangle 7">
            <a:extLst>
              <a:ext uri="{FF2B5EF4-FFF2-40B4-BE49-F238E27FC236}">
                <a16:creationId xmlns:a16="http://schemas.microsoft.com/office/drawing/2014/main" id="{7BBF4BE8-197C-3248-813D-7C1AF571B702}"/>
              </a:ext>
            </a:extLst>
          </p:cNvPr>
          <p:cNvSpPr>
            <a:spLocks noGrp="1" noChangeArrowheads="1"/>
          </p:cNvSpPr>
          <p:nvPr>
            <p:ph type="sldNum" sz="quarter" idx="5"/>
          </p:nvPr>
        </p:nvSpPr>
        <p:spPr bwMode="auto">
          <a:xfrm>
            <a:off x="3779838" y="9328150"/>
            <a:ext cx="2889250" cy="492125"/>
          </a:xfrm>
          <a:prstGeom prst="rect">
            <a:avLst/>
          </a:prstGeom>
          <a:noFill/>
          <a:ln w="9525">
            <a:noFill/>
            <a:miter lim="800000"/>
            <a:headEnd/>
            <a:tailEnd/>
          </a:ln>
          <a:effectLst/>
        </p:spPr>
        <p:txBody>
          <a:bodyPr vert="horz" wrap="square" lIns="94212" tIns="47106" rIns="94212" bIns="47106" numCol="1" anchor="b" anchorCtr="0" compatLnSpc="1">
            <a:prstTxWarp prst="textNoShape">
              <a:avLst/>
            </a:prstTxWarp>
          </a:bodyPr>
          <a:lstStyle>
            <a:lvl1pPr algn="r">
              <a:defRPr sz="1300"/>
            </a:lvl1pPr>
          </a:lstStyle>
          <a:p>
            <a:fld id="{58AD2C3A-C616-4744-AD8A-8E542C893F1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Times New Roman" charset="0"/>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93A57089-35D2-B04E-9358-60CAAFFAE69D}"/>
              </a:ext>
            </a:extLst>
          </p:cNvPr>
          <p:cNvSpPr>
            <a:spLocks noGrp="1" noRot="1" noChangeAspect="1" noTextEdit="1"/>
          </p:cNvSpPr>
          <p:nvPr>
            <p:ph type="sldImg"/>
          </p:nvPr>
        </p:nvSpPr>
        <p:spPr>
          <a:ln/>
        </p:spPr>
      </p:sp>
      <p:sp>
        <p:nvSpPr>
          <p:cNvPr id="16386" name="Notes Placeholder 2">
            <a:extLst>
              <a:ext uri="{FF2B5EF4-FFF2-40B4-BE49-F238E27FC236}">
                <a16:creationId xmlns:a16="http://schemas.microsoft.com/office/drawing/2014/main" id="{4E76E409-79BA-6C47-A9D5-2164383053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lt-LT" dirty="0"/>
              <a:t>Sveiki! Ačiū už kvietimą dalyvauti šiame seminare. </a:t>
            </a:r>
          </a:p>
          <a:p>
            <a:pPr>
              <a:lnSpc>
                <a:spcPct val="150000"/>
              </a:lnSpc>
            </a:pPr>
            <a:r>
              <a:rPr lang="lt-LT" dirty="0" err="1"/>
              <a:t>Norečau</a:t>
            </a:r>
            <a:r>
              <a:rPr lang="lt-LT" dirty="0"/>
              <a:t> kalbėti apie savo kelionės su </a:t>
            </a:r>
            <a:r>
              <a:rPr lang="lt-LT" sz="1200" b="0" i="0" u="none" strike="noStrike" kern="1200" dirty="0">
                <a:solidFill>
                  <a:schemeClr val="tx1"/>
                </a:solidFill>
                <a:effectLst/>
                <a:latin typeface="Times New Roman" pitchFamily="18" charset="0"/>
                <a:ea typeface="ＭＳ Ｐゴシック" charset="0"/>
                <a:cs typeface="Times New Roman" pitchFamily="18" charset="0"/>
              </a:rPr>
              <a:t>jūsų</a:t>
            </a:r>
            <a:r>
              <a:rPr lang="lt-LT" dirty="0"/>
              <a:t> kalba. </a:t>
            </a:r>
          </a:p>
          <a:p>
            <a:pPr>
              <a:lnSpc>
                <a:spcPct val="150000"/>
              </a:lnSpc>
            </a:pPr>
            <a:r>
              <a:rPr lang="lt-LT" altLang="en-US" sz="1200" b="0" dirty="0">
                <a:ea typeface="ＭＳ Ｐゴシック" panose="020B0600070205080204" pitchFamily="34" charset="-128"/>
              </a:rPr>
              <a:t>***</a:t>
            </a:r>
          </a:p>
          <a:p>
            <a:pPr>
              <a:lnSpc>
                <a:spcPct val="150000"/>
              </a:lnSpc>
            </a:pPr>
            <a:r>
              <a:rPr lang="lt-LT" altLang="en-US" sz="1200" b="0" u="none" dirty="0" err="1">
                <a:ea typeface="ＭＳ Ｐゴシック" panose="020B0600070205080204" pitchFamily="34" charset="-128"/>
              </a:rPr>
              <a:t>This</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is</a:t>
            </a:r>
            <a:r>
              <a:rPr lang="lt-LT" altLang="en-US" sz="1200" b="0" u="none" dirty="0">
                <a:ea typeface="ＭＳ Ｐゴシック" panose="020B0600070205080204" pitchFamily="34" charset="-128"/>
              </a:rPr>
              <a:t> a story </a:t>
            </a:r>
            <a:r>
              <a:rPr lang="lt-LT" altLang="en-US" sz="1200" b="0" u="none" dirty="0" err="1">
                <a:ea typeface="ＭＳ Ｐゴシック" panose="020B0600070205080204" pitchFamily="34" charset="-128"/>
              </a:rPr>
              <a:t>about</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encounters</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opportunities</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and</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mutual</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benefits</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through</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langauge</a:t>
            </a:r>
            <a:r>
              <a:rPr lang="lt-LT" altLang="en-US" sz="1200" b="0" u="none" dirty="0">
                <a:ea typeface="ＭＳ Ｐゴシック" panose="020B0600070205080204" pitchFamily="34" charset="-128"/>
              </a:rPr>
              <a:t>. I </a:t>
            </a:r>
            <a:r>
              <a:rPr lang="lt-LT" altLang="en-US" sz="1200" b="0" u="none" dirty="0" err="1">
                <a:ea typeface="ＭＳ Ｐゴシック" panose="020B0600070205080204" pitchFamily="34" charset="-128"/>
              </a:rPr>
              <a:t>shall</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adopt</a:t>
            </a:r>
            <a:r>
              <a:rPr lang="lt-LT" altLang="en-US" sz="1200" b="0" u="none" dirty="0">
                <a:ea typeface="ＭＳ Ｐゴシック" panose="020B0600070205080204" pitchFamily="34" charset="-128"/>
              </a:rPr>
              <a:t> a </a:t>
            </a:r>
            <a:r>
              <a:rPr lang="lt-LT" altLang="en-US" sz="1200" b="0" u="none" dirty="0" err="1">
                <a:ea typeface="ＭＳ Ｐゴシック" panose="020B0600070205080204" pitchFamily="34" charset="-128"/>
              </a:rPr>
              <a:t>practical</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pragmatic</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perspective</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about</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learning</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and</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using</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languages</a:t>
            </a:r>
            <a:r>
              <a:rPr lang="lt-LT" altLang="en-US" sz="1200" b="0" u="none" dirty="0">
                <a:ea typeface="ＭＳ Ｐゴシック" panose="020B0600070205080204" pitchFamily="34" charset="-128"/>
              </a:rPr>
              <a:t>. </a:t>
            </a:r>
            <a:r>
              <a:rPr lang="lt-LT" altLang="en-US" sz="1200" b="0" u="none" dirty="0" err="1">
                <a:ea typeface="ＭＳ Ｐゴシック" panose="020B0600070205080204" pitchFamily="34" charset="-128"/>
              </a:rPr>
              <a:t>This</a:t>
            </a:r>
            <a:r>
              <a:rPr lang="lt-LT" altLang="en-US" sz="1200" b="0" u="none" dirty="0">
                <a:ea typeface="ＭＳ Ｐゴシック" panose="020B0600070205080204" pitchFamily="34" charset="-128"/>
              </a:rPr>
              <a:t>  </a:t>
            </a:r>
            <a:r>
              <a:rPr lang="en-GB" sz="1200" b="0" u="none" kern="1200" dirty="0">
                <a:solidFill>
                  <a:schemeClr val="tx1"/>
                </a:solidFill>
                <a:effectLst/>
                <a:latin typeface="Times New Roman" pitchFamily="18" charset="0"/>
                <a:ea typeface="ＭＳ Ｐゴシック" charset="0"/>
                <a:cs typeface="Times New Roman" pitchFamily="18" charset="0"/>
              </a:rPr>
              <a:t>extends my previous </a:t>
            </a:r>
            <a:r>
              <a:rPr lang="en-GB" sz="1200" b="0" i="1" u="sng" kern="1200" dirty="0">
                <a:solidFill>
                  <a:schemeClr val="tx1"/>
                </a:solidFill>
                <a:effectLst/>
                <a:latin typeface="Times New Roman" pitchFamily="18" charset="0"/>
                <a:ea typeface="ＭＳ Ｐゴシック" charset="0"/>
                <a:cs typeface="Times New Roman" pitchFamily="18" charset="0"/>
              </a:rPr>
              <a:t>Linguanomics</a:t>
            </a:r>
            <a:r>
              <a:rPr lang="en-GB" sz="1200" b="0" i="1" u="none" kern="1200" dirty="0">
                <a:solidFill>
                  <a:schemeClr val="tx1"/>
                </a:solidFill>
                <a:effectLst/>
                <a:latin typeface="Times New Roman" pitchFamily="18" charset="0"/>
                <a:ea typeface="ＭＳ Ｐゴシック" charset="0"/>
                <a:cs typeface="Times New Roman" pitchFamily="18" charset="0"/>
              </a:rPr>
              <a:t> </a:t>
            </a:r>
            <a:r>
              <a:rPr lang="en-GB" sz="1200" b="0" u="none" kern="1200" dirty="0">
                <a:solidFill>
                  <a:srgbClr val="00B050"/>
                </a:solidFill>
                <a:effectLst/>
                <a:latin typeface="Times New Roman" pitchFamily="18" charset="0"/>
                <a:ea typeface="ＭＳ Ｐゴシック" charset="0"/>
                <a:cs typeface="Times New Roman" pitchFamily="18" charset="0"/>
              </a:rPr>
              <a:t>approach</a:t>
            </a:r>
            <a:r>
              <a:rPr lang="en-GB" sz="1200" b="0" u="none" kern="1200" dirty="0">
                <a:solidFill>
                  <a:schemeClr val="tx1"/>
                </a:solidFill>
                <a:effectLst/>
                <a:latin typeface="Times New Roman" pitchFamily="18" charset="0"/>
                <a:ea typeface="ＭＳ Ｐゴシック" charset="0"/>
                <a:cs typeface="Times New Roman" pitchFamily="18" charset="0"/>
              </a:rPr>
              <a:t> to the more general question, </a:t>
            </a:r>
            <a:r>
              <a:rPr lang="en-GB" sz="1200" b="0" i="1" u="none" kern="1200" dirty="0">
                <a:solidFill>
                  <a:schemeClr val="tx1"/>
                </a:solidFill>
                <a:effectLst/>
                <a:latin typeface="Times New Roman" pitchFamily="18" charset="0"/>
                <a:ea typeface="ＭＳ Ｐゴシック" charset="0"/>
                <a:cs typeface="Times New Roman" pitchFamily="18" charset="0"/>
              </a:rPr>
              <a:t>Why Study Languages</a:t>
            </a:r>
            <a:r>
              <a:rPr lang="en-GB" sz="1200" b="0" u="none" kern="1200" dirty="0">
                <a:solidFill>
                  <a:schemeClr val="tx1"/>
                </a:solidFill>
                <a:effectLst/>
                <a:latin typeface="Times New Roman" pitchFamily="18" charset="0"/>
                <a:ea typeface="ＭＳ Ｐゴシック" charset="0"/>
                <a:cs typeface="Times New Roman" pitchFamily="18" charset="0"/>
              </a:rPr>
              <a:t>?</a:t>
            </a:r>
          </a:p>
          <a:p>
            <a:pPr>
              <a:lnSpc>
                <a:spcPct val="150000"/>
              </a:lnSpc>
            </a:pPr>
            <a:endParaRPr lang="en-GB" sz="1200" kern="1200" dirty="0">
              <a:solidFill>
                <a:schemeClr val="tx1"/>
              </a:solidFill>
              <a:effectLst/>
              <a:latin typeface="Times New Roman" pitchFamily="18" charset="0"/>
              <a:ea typeface="ＭＳ Ｐゴシック" charset="0"/>
              <a:cs typeface="Times New Roman" pitchFamily="18" charset="0"/>
            </a:endParaRPr>
          </a:p>
          <a:p>
            <a:pPr marL="0" marR="0" lvl="0" indent="0" algn="l" defTabSz="914400" rtl="0" eaLnBrk="0" fontAlgn="base" latinLnBrk="0" hangingPunct="0">
              <a:lnSpc>
                <a:spcPct val="150000"/>
              </a:lnSpc>
              <a:spcBef>
                <a:spcPct val="30000"/>
              </a:spcBef>
              <a:spcAft>
                <a:spcPct val="0"/>
              </a:spcAft>
              <a:buClrTx/>
              <a:buSzTx/>
              <a:buFontTx/>
              <a:buNone/>
              <a:tabLst/>
              <a:defRPr/>
            </a:pPr>
            <a:r>
              <a:rPr lang="en-GB" sz="1200" b="0" kern="1200" dirty="0">
                <a:solidFill>
                  <a:schemeClr val="tx1"/>
                </a:solidFill>
                <a:effectLst/>
                <a:latin typeface="Times New Roman" pitchFamily="18" charset="0"/>
                <a:ea typeface="ＭＳ Ｐゴシック" charset="0"/>
                <a:cs typeface="Times New Roman" pitchFamily="18" charset="0"/>
              </a:rPr>
              <a:t>You </a:t>
            </a:r>
            <a:r>
              <a:rPr lang="en-GB" sz="1200" kern="1200" dirty="0">
                <a:solidFill>
                  <a:schemeClr val="tx1"/>
                </a:solidFill>
                <a:effectLst/>
                <a:latin typeface="Times New Roman" pitchFamily="18" charset="0"/>
                <a:ea typeface="ＭＳ Ｐゴシック" charset="0"/>
                <a:cs typeface="Times New Roman" pitchFamily="18" charset="0"/>
              </a:rPr>
              <a:t>yourselves may not be asked such a question. But in an Anglophone context, where I have worked for most of my life, many people </a:t>
            </a:r>
            <a:r>
              <a:rPr lang="en-GB" sz="1200" i="0" kern="1200" dirty="0">
                <a:solidFill>
                  <a:schemeClr val="tx1"/>
                </a:solidFill>
                <a:effectLst/>
                <a:latin typeface="Times New Roman" pitchFamily="18" charset="0"/>
                <a:ea typeface="ＭＳ Ｐゴシック" charset="0"/>
                <a:cs typeface="Times New Roman" pitchFamily="18" charset="0"/>
              </a:rPr>
              <a:t>wonder why indeed </a:t>
            </a:r>
            <a:r>
              <a:rPr lang="en-GB" sz="1200" kern="1200" dirty="0">
                <a:solidFill>
                  <a:schemeClr val="tx1"/>
                </a:solidFill>
                <a:effectLst/>
                <a:latin typeface="Times New Roman" pitchFamily="18" charset="0"/>
                <a:ea typeface="ＭＳ Ｐゴシック" charset="0"/>
                <a:cs typeface="Times New Roman" pitchFamily="18" charset="0"/>
              </a:rPr>
              <a:t>they should learn another language. So, I have lately been emphasising the cultural gains of knowing languages and am now linking up my personal journey with you.</a:t>
            </a:r>
            <a:endParaRPr lang="en-US" altLang="en-US" sz="1200" b="0"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86586C49-9A7A-464F-991A-38BB373D34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2F64336-C070-2645-9F07-29110889CB16}" type="slidenum">
              <a:rPr lang="en-US" altLang="en-US" sz="1300"/>
              <a:pPr eaLnBrk="1" hangingPunct="1"/>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DCDF42E-9D4D-1446-BDB5-424093E507DD}"/>
              </a:ext>
            </a:extLst>
          </p:cNvPr>
          <p:cNvSpPr>
            <a:spLocks noGrp="1" noRot="1" noChangeAspect="1"/>
          </p:cNvSpPr>
          <p:nvPr>
            <p:ph type="sldImg"/>
          </p:nvPr>
        </p:nvSpPr>
        <p:spPr>
          <a:ln/>
        </p:spPr>
      </p:sp>
      <p:sp>
        <p:nvSpPr>
          <p:cNvPr id="22530" name="Notes Placeholder 2">
            <a:extLst>
              <a:ext uri="{FF2B5EF4-FFF2-40B4-BE49-F238E27FC236}">
                <a16:creationId xmlns:a16="http://schemas.microsoft.com/office/drawing/2014/main" id="{64D95E10-CB8A-F54A-B6EE-17347F51BC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kern="1200" dirty="0">
                <a:solidFill>
                  <a:schemeClr val="tx1"/>
                </a:solidFill>
                <a:effectLst/>
                <a:latin typeface="Times New Roman" pitchFamily="18" charset="0"/>
                <a:ea typeface="ＭＳ Ｐゴシック" charset="0"/>
                <a:cs typeface="Times New Roman" pitchFamily="18" charset="0"/>
              </a:rPr>
              <a:t>So, the more I learnt about the country the more I wanted to learn the language, and vice versa. But things were still </a:t>
            </a:r>
            <a:r>
              <a:rPr lang="en-GB" sz="1200" b="0" kern="1200" dirty="0">
                <a:solidFill>
                  <a:schemeClr val="tx1"/>
                </a:solidFill>
                <a:effectLst/>
                <a:latin typeface="Times New Roman" pitchFamily="18" charset="0"/>
                <a:ea typeface="ＭＳ Ｐゴシック" charset="0"/>
                <a:cs typeface="Times New Roman" pitchFamily="18" charset="0"/>
              </a:rPr>
              <a:t>a bit abstract, and the language wasn’t widely available yet on the internet back then. I had to visit the place.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ＭＳ Ｐゴシック" charset="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kern="1200" dirty="0">
                <a:solidFill>
                  <a:schemeClr val="tx1"/>
                </a:solidFill>
                <a:effectLst/>
                <a:latin typeface="Times New Roman" pitchFamily="18" charset="0"/>
                <a:ea typeface="ＭＳ Ｐゴシック" charset="0"/>
                <a:cs typeface="Times New Roman" pitchFamily="18" charset="0"/>
              </a:rPr>
              <a:t>I secured time and the resources to </a:t>
            </a:r>
            <a:r>
              <a:rPr lang="en-GB" sz="1200" dirty="0">
                <a:latin typeface="Arial" panose="020B0604020202020204" pitchFamily="34" charset="0"/>
                <a:cs typeface="Arial" panose="020B0604020202020204" pitchFamily="34" charset="0"/>
              </a:rPr>
              <a:t>visit. Now, I had the chance to savour the language all around me. </a:t>
            </a:r>
          </a:p>
        </p:txBody>
      </p:sp>
      <p:sp>
        <p:nvSpPr>
          <p:cNvPr id="22531" name="Slide Number Placeholder 3">
            <a:extLst>
              <a:ext uri="{FF2B5EF4-FFF2-40B4-BE49-F238E27FC236}">
                <a16:creationId xmlns:a16="http://schemas.microsoft.com/office/drawing/2014/main" id="{C7EAF960-AA2B-D64B-8C0D-58CD59E348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59F2DAF-7DB7-8C41-AC94-0AC610AA7134}" type="slidenum">
              <a:rPr lang="en-US" altLang="en-US" sz="1300"/>
              <a:pPr eaLnBrk="1" hangingPunct="1"/>
              <a:t>10</a:t>
            </a:fld>
            <a:endParaRPr lang="en-US" altLang="en-US" sz="1300"/>
          </a:p>
        </p:txBody>
      </p:sp>
    </p:spTree>
    <p:extLst>
      <p:ext uri="{BB962C8B-B14F-4D97-AF65-F5344CB8AC3E}">
        <p14:creationId xmlns:p14="http://schemas.microsoft.com/office/powerpoint/2010/main" val="315415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…I still remember trying out my faltering Lithuanian on my first visit to the country. Happily, people seemed to understand me when I spoke some simple sentences and even replied in their language when I asked a question. It was </a:t>
            </a:r>
            <a:r>
              <a:rPr lang="en-GB" sz="1200" u="none" dirty="0">
                <a:latin typeface="Arial" panose="020B0604020202020204" pitchFamily="34" charset="0"/>
                <a:cs typeface="Arial" panose="020B0604020202020204" pitchFamily="34" charset="0"/>
              </a:rPr>
              <a:t>such a reward!  </a:t>
            </a:r>
          </a:p>
          <a:p>
            <a:endParaRPr lang="en-GB" sz="1200" u="none"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Arial" panose="020B0604020202020204" pitchFamily="34" charset="0"/>
                <a:cs typeface="Arial" panose="020B0604020202020204" pitchFamily="34" charset="0"/>
              </a:rPr>
              <a:t>I enjoyed learning the language at VU and loved the depth of total immersion, the focus on the structure of, and productivity with, the language. </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11</a:t>
            </a:fld>
            <a:endParaRPr lang="en-US" altLang="en-US"/>
          </a:p>
        </p:txBody>
      </p:sp>
    </p:spTree>
    <p:extLst>
      <p:ext uri="{BB962C8B-B14F-4D97-AF65-F5344CB8AC3E}">
        <p14:creationId xmlns:p14="http://schemas.microsoft.com/office/powerpoint/2010/main" val="119935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stocked up on various language materials for systematic self-study.</a:t>
            </a:r>
          </a:p>
          <a:p>
            <a:r>
              <a:rPr lang="en-US" i="0" dirty="0"/>
              <a:t>It was great being a student again!</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12</a:t>
            </a:fld>
            <a:endParaRPr lang="en-US" altLang="en-US"/>
          </a:p>
        </p:txBody>
      </p:sp>
    </p:spTree>
    <p:extLst>
      <p:ext uri="{BB962C8B-B14F-4D97-AF65-F5344CB8AC3E}">
        <p14:creationId xmlns:p14="http://schemas.microsoft.com/office/powerpoint/2010/main" val="267269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I read everything I saw, public notices, street signs, adverts, scribbles on toilet walls, inscriptions on grave stones…All these short texts were of course in different registers, showing me different ways of language being used in different contexts.</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13</a:t>
            </a:fld>
            <a:endParaRPr lang="en-US" altLang="en-US"/>
          </a:p>
        </p:txBody>
      </p:sp>
    </p:spTree>
    <p:extLst>
      <p:ext uri="{BB962C8B-B14F-4D97-AF65-F5344CB8AC3E}">
        <p14:creationId xmlns:p14="http://schemas.microsoft.com/office/powerpoint/2010/main" val="196566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Also, I collected everything with writing on, tickets from museum entries, from concerts, sweet wrappings, whatever I could lay my hands on was interesting!</a:t>
            </a:r>
          </a:p>
          <a:p>
            <a:endParaRPr lang="en-US"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u="none" dirty="0"/>
              <a:t>… and I learnt turns of phrases from emails and cards I received. Little by little, I started to be able to compile sentences for specific purposes</a:t>
            </a:r>
            <a:r>
              <a:rPr lang="en-US" dirty="0"/>
              <a:t>.</a:t>
            </a:r>
          </a:p>
          <a:p>
            <a:endParaRPr lang="en-US" dirty="0"/>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14</a:t>
            </a:fld>
            <a:endParaRPr lang="en-US" altLang="en-US"/>
          </a:p>
        </p:txBody>
      </p:sp>
    </p:spTree>
    <p:extLst>
      <p:ext uri="{BB962C8B-B14F-4D97-AF65-F5344CB8AC3E}">
        <p14:creationId xmlns:p14="http://schemas.microsoft.com/office/powerpoint/2010/main" val="360368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Arial" panose="020B0604020202020204" pitchFamily="34" charset="0"/>
                <a:cs typeface="Arial" panose="020B0604020202020204" pitchFamily="34" charset="0"/>
              </a:rPr>
              <a:t>Practically, I </a:t>
            </a:r>
            <a:r>
              <a:rPr lang="en-GB" sz="1200" dirty="0">
                <a:latin typeface="Arial" panose="020B0604020202020204" pitchFamily="34" charset="0"/>
                <a:cs typeface="Arial" panose="020B0604020202020204" pitchFamily="34" charset="0"/>
              </a:rPr>
              <a:t>took notes, wherever I went. In the early noughties, my notes consisted of handwritten entries in small notebooks. I always carried these around with me, wherever I went. Nowadays, I tend to compile such personal language lists on my </a:t>
            </a:r>
            <a:r>
              <a:rPr lang="en-GB" sz="1200" dirty="0" err="1">
                <a:latin typeface="Arial" panose="020B0604020202020204" pitchFamily="34" charset="0"/>
                <a:cs typeface="Arial" panose="020B0604020202020204" pitchFamily="34" charset="0"/>
              </a:rPr>
              <a:t>iphone</a:t>
            </a:r>
            <a:r>
              <a:rPr lang="en-GB" sz="120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panose="020B0604020202020204" pitchFamily="34" charset="0"/>
                <a:cs typeface="Arial" panose="020B0604020202020204" pitchFamily="34" charset="0"/>
              </a:rPr>
              <a:t>These entries in my notebooks became steadily more complex as we started collaborating on our </a:t>
            </a:r>
            <a:r>
              <a:rPr lang="en-GB" sz="1200" i="1" dirty="0" err="1">
                <a:latin typeface="Arial" panose="020B0604020202020204" pitchFamily="34" charset="0"/>
                <a:cs typeface="Arial" panose="020B0604020202020204" pitchFamily="34" charset="0"/>
              </a:rPr>
              <a:t>Lieutuvi</a:t>
            </a:r>
            <a:r>
              <a:rPr lang="lt-LT" sz="1200" b="0" i="1" dirty="0" err="1">
                <a:solidFill>
                  <a:srgbClr val="00B050"/>
                </a:solidFill>
                <a:latin typeface="Arial" panose="020B0604020202020204" pitchFamily="34" charset="0"/>
                <a:cs typeface="Arial" panose="020B0604020202020204" pitchFamily="34" charset="0"/>
              </a:rPr>
              <a:t>ų</a:t>
            </a:r>
            <a:r>
              <a:rPr lang="en-GB" sz="1200" i="1" dirty="0">
                <a:latin typeface="Arial" panose="020B0604020202020204" pitchFamily="34" charset="0"/>
                <a:cs typeface="Arial" panose="020B0604020202020204" pitchFamily="34" charset="0"/>
              </a:rPr>
              <a:t> </a:t>
            </a:r>
            <a:r>
              <a:rPr lang="en-GB" sz="1200" i="1" dirty="0" err="1">
                <a:latin typeface="Arial" panose="020B0604020202020204" pitchFamily="34" charset="0"/>
                <a:cs typeface="Arial" panose="020B0604020202020204" pitchFamily="34" charset="0"/>
              </a:rPr>
              <a:t>kalbos</a:t>
            </a:r>
            <a:r>
              <a:rPr lang="en-GB" sz="1200" i="1" dirty="0">
                <a:latin typeface="Arial" panose="020B0604020202020204" pitchFamily="34" charset="0"/>
                <a:cs typeface="Arial" panose="020B0604020202020204" pitchFamily="34" charset="0"/>
              </a:rPr>
              <a:t> </a:t>
            </a:r>
            <a:r>
              <a:rPr lang="en-GB" sz="1200" i="1" dirty="0" err="1">
                <a:latin typeface="Arial" panose="020B0604020202020204" pitchFamily="34" charset="0"/>
                <a:cs typeface="Arial" panose="020B0604020202020204" pitchFamily="34" charset="0"/>
              </a:rPr>
              <a:t>projektas</a:t>
            </a:r>
            <a:r>
              <a:rPr lang="en-GB" sz="120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panose="020B0604020202020204" pitchFamily="34" charset="0"/>
                <a:cs typeface="Arial" panose="020B0604020202020204" pitchFamily="34" charset="0"/>
              </a:rPr>
              <a:t>I was all go, and I was so motivated! </a:t>
            </a:r>
          </a:p>
          <a:p>
            <a:endParaRPr lang="en-US" dirty="0"/>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15</a:t>
            </a:fld>
            <a:endParaRPr lang="en-US" altLang="en-US"/>
          </a:p>
        </p:txBody>
      </p:sp>
    </p:spTree>
    <p:extLst>
      <p:ext uri="{BB962C8B-B14F-4D97-AF65-F5344CB8AC3E}">
        <p14:creationId xmlns:p14="http://schemas.microsoft.com/office/powerpoint/2010/main" val="1658833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due course, I ended up with two very venerable certificates!</a:t>
            </a:r>
          </a:p>
          <a:p>
            <a:r>
              <a:rPr lang="en-US" dirty="0"/>
              <a:t>A nice recognition, but for many of us, learning is a life-long journey of discovery (and my journey certainly didn’t end there).</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16</a:t>
            </a:fld>
            <a:endParaRPr lang="en-US" altLang="en-US"/>
          </a:p>
        </p:txBody>
      </p:sp>
    </p:spTree>
    <p:extLst>
      <p:ext uri="{BB962C8B-B14F-4D97-AF65-F5344CB8AC3E}">
        <p14:creationId xmlns:p14="http://schemas.microsoft.com/office/powerpoint/2010/main" val="1072793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DCDF42E-9D4D-1446-BDB5-424093E507DD}"/>
              </a:ext>
            </a:extLst>
          </p:cNvPr>
          <p:cNvSpPr>
            <a:spLocks noGrp="1" noRot="1" noChangeAspect="1"/>
          </p:cNvSpPr>
          <p:nvPr>
            <p:ph type="sldImg"/>
          </p:nvPr>
        </p:nvSpPr>
        <p:spPr>
          <a:ln/>
        </p:spPr>
      </p:sp>
      <p:sp>
        <p:nvSpPr>
          <p:cNvPr id="22530" name="Notes Placeholder 2">
            <a:extLst>
              <a:ext uri="{FF2B5EF4-FFF2-40B4-BE49-F238E27FC236}">
                <a16:creationId xmlns:a16="http://schemas.microsoft.com/office/drawing/2014/main" id="{64D95E10-CB8A-F54A-B6EE-17347F51BC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 decided to note down some of my language learning experiences as reflections in: Why study languages?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none" kern="1200" dirty="0">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none" kern="1200" dirty="0">
                <a:solidFill>
                  <a:schemeClr val="tx1"/>
                </a:solidFill>
                <a:effectLst/>
                <a:latin typeface="Arial" panose="020B0604020202020204" pitchFamily="34" charset="0"/>
                <a:ea typeface="ＭＳ Ｐゴシック" charset="0"/>
                <a:cs typeface="Arial" panose="020B0604020202020204" pitchFamily="34" charset="0"/>
              </a:rPr>
              <a:t>Overall, </a:t>
            </a:r>
            <a:r>
              <a:rPr lang="en-GB" sz="1200" b="0" u="none" kern="1200" dirty="0">
                <a:solidFill>
                  <a:srgbClr val="915100"/>
                </a:solidFill>
                <a:effectLst/>
                <a:latin typeface="Arial" panose="020B0604020202020204" pitchFamily="34" charset="0"/>
                <a:ea typeface="ＭＳ Ｐゴシック" charset="0"/>
                <a:cs typeface="Arial" panose="020B0604020202020204" pitchFamily="34" charset="0"/>
              </a:rPr>
              <a:t>I had experienced once more that learning is best done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u="none" kern="1200" dirty="0">
                <a:solidFill>
                  <a:srgbClr val="915100"/>
                </a:solidFill>
                <a:effectLst/>
                <a:latin typeface="Arial" panose="020B0604020202020204" pitchFamily="34" charset="0"/>
                <a:ea typeface="ＭＳ Ｐゴシック" charset="0"/>
                <a:cs typeface="Arial" panose="020B0604020202020204" pitchFamily="34" charset="0"/>
              </a:rPr>
              <a:t>-  in b</a:t>
            </a:r>
            <a:r>
              <a:rPr lang="en-GB" b="0" u="none" dirty="0">
                <a:solidFill>
                  <a:srgbClr val="915100"/>
                </a:solidFill>
                <a:latin typeface="Arial" panose="020B0604020202020204" pitchFamily="34" charset="0"/>
                <a:cs typeface="Arial" panose="020B0604020202020204" pitchFamily="34" charset="0"/>
              </a:rPr>
              <a:t>itesize portions, little by little, but frequently….</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b="0" u="none" dirty="0">
                <a:solidFill>
                  <a:srgbClr val="915100"/>
                </a:solidFill>
                <a:latin typeface="Arial" panose="020B0604020202020204" pitchFamily="34" charset="0"/>
                <a:cs typeface="Arial" panose="020B0604020202020204" pitchFamily="34" charset="0"/>
              </a:rPr>
              <a:t>and by getting to grips first with the </a:t>
            </a:r>
            <a:r>
              <a:rPr lang="en-GB" sz="1200" b="0" u="none" kern="1200" dirty="0">
                <a:solidFill>
                  <a:schemeClr val="tx1"/>
                </a:solidFill>
                <a:effectLst/>
                <a:latin typeface="Times New Roman" pitchFamily="18" charset="0"/>
                <a:ea typeface="ＭＳ Ｐゴシック" charset="0"/>
                <a:cs typeface="Times New Roman" pitchFamily="18" charset="0"/>
              </a:rPr>
              <a:t>core, in a systematic way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1200" b="0" u="none" kern="1200" dirty="0">
                <a:solidFill>
                  <a:schemeClr val="tx1"/>
                </a:solidFill>
                <a:effectLst/>
                <a:latin typeface="Times New Roman" pitchFamily="18" charset="0"/>
                <a:ea typeface="ＭＳ Ｐゴシック" charset="0"/>
                <a:cs typeface="Times New Roman" pitchFamily="18" charset="0"/>
              </a:rPr>
              <a:t>before branching out to the periphery, as relevant to life’s needs.</a:t>
            </a:r>
          </a:p>
          <a:p>
            <a:endParaRPr lang="en-GB" sz="1200" kern="1200" dirty="0">
              <a:solidFill>
                <a:schemeClr val="tx1"/>
              </a:solidFill>
              <a:effectLst/>
              <a:latin typeface="Times New Roman" pitchFamily="18" charset="0"/>
              <a:ea typeface="ＭＳ Ｐゴシック" charset="0"/>
              <a:cs typeface="Times New Roman" pitchFamily="18" charset="0"/>
            </a:endParaRPr>
          </a:p>
          <a:p>
            <a:endParaRPr lang="en-GB" sz="1200" kern="1200" dirty="0">
              <a:solidFill>
                <a:schemeClr val="tx1"/>
              </a:solidFill>
              <a:effectLst/>
              <a:latin typeface="Times New Roman" pitchFamily="18" charset="0"/>
              <a:ea typeface="ＭＳ Ｐゴシック" charset="0"/>
              <a:cs typeface="Times New Roman" pitchFamily="18" charset="0"/>
            </a:endParaRPr>
          </a:p>
        </p:txBody>
      </p:sp>
      <p:sp>
        <p:nvSpPr>
          <p:cNvPr id="22531" name="Slide Number Placeholder 3">
            <a:extLst>
              <a:ext uri="{FF2B5EF4-FFF2-40B4-BE49-F238E27FC236}">
                <a16:creationId xmlns:a16="http://schemas.microsoft.com/office/drawing/2014/main" id="{C7EAF960-AA2B-D64B-8C0D-58CD59E348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59F2DAF-7DB7-8C41-AC94-0AC610AA7134}" type="slidenum">
              <a:rPr lang="en-US" altLang="en-US" sz="1300"/>
              <a:pPr eaLnBrk="1" hangingPunct="1"/>
              <a:t>17</a:t>
            </a:fld>
            <a:endParaRPr lang="en-US" altLang="en-US" sz="1300"/>
          </a:p>
        </p:txBody>
      </p:sp>
    </p:spTree>
    <p:extLst>
      <p:ext uri="{BB962C8B-B14F-4D97-AF65-F5344CB8AC3E}">
        <p14:creationId xmlns:p14="http://schemas.microsoft.com/office/powerpoint/2010/main" val="412151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u="none" kern="1200" dirty="0">
                <a:solidFill>
                  <a:schemeClr val="tx1"/>
                </a:solidFill>
                <a:effectLst/>
                <a:latin typeface="Times New Roman" pitchFamily="18" charset="0"/>
                <a:ea typeface="ＭＳ Ｐゴシック" charset="0"/>
                <a:cs typeface="Times New Roman" pitchFamily="18" charset="0"/>
              </a:rPr>
              <a:t>Going back to our chef, </a:t>
            </a:r>
            <a:r>
              <a:rPr lang="en-GB" sz="1200" b="0" u="none" kern="1200" dirty="0" err="1">
                <a:solidFill>
                  <a:schemeClr val="tx1"/>
                </a:solidFill>
                <a:effectLst/>
                <a:latin typeface="Times New Roman" pitchFamily="18" charset="0"/>
                <a:ea typeface="ＭＳ Ｐゴシック" charset="0"/>
                <a:cs typeface="Times New Roman" pitchFamily="18" charset="0"/>
              </a:rPr>
              <a:t>Tommi</a:t>
            </a:r>
            <a:r>
              <a:rPr lang="en-GB" sz="1200" b="0" u="none" kern="1200" dirty="0">
                <a:solidFill>
                  <a:schemeClr val="tx1"/>
                </a:solidFill>
                <a:effectLst/>
                <a:latin typeface="Times New Roman" pitchFamily="18" charset="0"/>
                <a:ea typeface="ＭＳ Ｐゴシック" charset="0"/>
                <a:cs typeface="Times New Roman" pitchFamily="18" charset="0"/>
              </a:rPr>
              <a:t> Myers, she will soon have wanted to know the Spanish names of different spices on her culinary journey. </a:t>
            </a:r>
            <a:r>
              <a:rPr lang="en-GB" sz="1200" b="0" u="none" kern="1200" dirty="0">
                <a:solidFill>
                  <a:srgbClr val="915100"/>
                </a:solidFill>
                <a:effectLst/>
                <a:latin typeface="Arial" panose="020B0604020202020204" pitchFamily="34" charset="0"/>
                <a:ea typeface="ＭＳ Ｐゴシック" charset="0"/>
                <a:cs typeface="Arial" panose="020B0604020202020204" pitchFamily="34" charset="0"/>
              </a:rPr>
              <a:t>She will have been keen to talk about different flavours and dishes with chefs, her clientele, her friends. </a:t>
            </a:r>
            <a:r>
              <a:rPr lang="en-GB" sz="1200" b="0" u="none" kern="1200" dirty="0">
                <a:solidFill>
                  <a:schemeClr val="tx1"/>
                </a:solidFill>
                <a:effectLst/>
                <a:latin typeface="Times New Roman" pitchFamily="18" charset="0"/>
                <a:ea typeface="ＭＳ Ｐゴシック" charset="0"/>
                <a:cs typeface="Times New Roman" pitchFamily="18" charset="0"/>
              </a:rPr>
              <a:t>So, she was developing some expertise at the periphery. </a:t>
            </a:r>
          </a:p>
          <a:p>
            <a:pPr marL="0" indent="0">
              <a:lnSpc>
                <a:spcPct val="100000"/>
              </a:lnSpc>
              <a:buFontTx/>
              <a:buNone/>
              <a:defRPr/>
            </a:pPr>
            <a:endParaRPr lang="en-GB" sz="1200" b="1" kern="1200" dirty="0">
              <a:solidFill>
                <a:schemeClr val="tx1"/>
              </a:solidFill>
              <a:effectLst/>
              <a:latin typeface="Times New Roman" pitchFamily="18" charset="0"/>
              <a:ea typeface="ＭＳ Ｐゴシック" charset="0"/>
              <a:cs typeface="Times New Roman" pitchFamily="18" charset="0"/>
            </a:endParaRPr>
          </a:p>
          <a:p>
            <a:pPr marL="0" indent="0">
              <a:lnSpc>
                <a:spcPct val="100000"/>
              </a:lnSpc>
              <a:buFontTx/>
              <a:buNone/>
              <a:defRPr/>
            </a:pPr>
            <a:r>
              <a:rPr lang="en-GB" sz="1200" b="0" kern="1200" dirty="0">
                <a:solidFill>
                  <a:schemeClr val="tx1"/>
                </a:solidFill>
                <a:effectLst/>
                <a:latin typeface="Times New Roman" pitchFamily="18" charset="0"/>
                <a:ea typeface="ＭＳ Ｐゴシック" charset="0"/>
                <a:cs typeface="Times New Roman" pitchFamily="18" charset="0"/>
              </a:rPr>
              <a:t>This is just as I was doing when I was branching out in Lithuanian  to talk about applied linguistics. We started on our project on </a:t>
            </a:r>
            <a:r>
              <a:rPr lang="en-GB" sz="1200" b="0" kern="1200" dirty="0" err="1">
                <a:solidFill>
                  <a:schemeClr val="tx1"/>
                </a:solidFill>
                <a:effectLst/>
                <a:latin typeface="Times New Roman" pitchFamily="18" charset="0"/>
                <a:ea typeface="ＭＳ Ｐゴシック" charset="0"/>
                <a:cs typeface="Times New Roman" pitchFamily="18" charset="0"/>
              </a:rPr>
              <a:t>lietuvi</a:t>
            </a:r>
            <a:r>
              <a:rPr lang="lt-LT" sz="1200" b="0" i="0" u="none" strike="noStrike" kern="1200" dirty="0" err="1">
                <a:solidFill>
                  <a:schemeClr val="tx1"/>
                </a:solidFill>
                <a:effectLst/>
                <a:latin typeface="Times New Roman" pitchFamily="18" charset="0"/>
                <a:ea typeface="ＭＳ Ｐゴシック" charset="0"/>
                <a:cs typeface="Times New Roman" pitchFamily="18" charset="0"/>
              </a:rPr>
              <a:t>ų</a:t>
            </a:r>
            <a:r>
              <a:rPr lang="en-GB" sz="1200" b="0" kern="1200" dirty="0">
                <a:solidFill>
                  <a:schemeClr val="tx1"/>
                </a:solidFill>
                <a:effectLst/>
                <a:latin typeface="Times New Roman" pitchFamily="18" charset="0"/>
                <a:ea typeface="ＭＳ Ｐゴシック" charset="0"/>
                <a:cs typeface="Times New Roman" pitchFamily="18" charset="0"/>
              </a:rPr>
              <a:t> </a:t>
            </a:r>
            <a:r>
              <a:rPr lang="en-GB" sz="1200" b="0" kern="1200" dirty="0" err="1">
                <a:solidFill>
                  <a:schemeClr val="tx1"/>
                </a:solidFill>
                <a:effectLst/>
                <a:latin typeface="Times New Roman" pitchFamily="18" charset="0"/>
                <a:ea typeface="ＭＳ Ｐゴシック" charset="0"/>
                <a:cs typeface="Times New Roman" pitchFamily="18" charset="0"/>
              </a:rPr>
              <a:t>kalba</a:t>
            </a:r>
            <a:r>
              <a:rPr lang="en-GB" sz="1200" b="0" kern="1200" dirty="0">
                <a:solidFill>
                  <a:schemeClr val="tx1"/>
                </a:solidFill>
                <a:effectLst/>
                <a:latin typeface="Times New Roman" pitchFamily="18" charset="0"/>
                <a:ea typeface="ＭＳ Ｐゴシック" charset="0"/>
                <a:cs typeface="Times New Roman" pitchFamily="18" charset="0"/>
              </a:rPr>
              <a:t>, and I learnt about </a:t>
            </a:r>
            <a:r>
              <a:rPr lang="en-GB" b="0" i="1" dirty="0" err="1">
                <a:solidFill>
                  <a:srgbClr val="00B050"/>
                </a:solidFill>
                <a:latin typeface="Arial" panose="020B0604020202020204" pitchFamily="34" charset="0"/>
                <a:cs typeface="Arial" panose="020B0604020202020204" pitchFamily="34" charset="0"/>
              </a:rPr>
              <a:t>taikomoji</a:t>
            </a:r>
            <a:r>
              <a:rPr lang="en-GB" b="0" i="1" dirty="0">
                <a:solidFill>
                  <a:srgbClr val="00B050"/>
                </a:solidFill>
                <a:latin typeface="Arial" panose="020B0604020202020204" pitchFamily="34" charset="0"/>
                <a:cs typeface="Arial" panose="020B0604020202020204" pitchFamily="34" charset="0"/>
              </a:rPr>
              <a:t> </a:t>
            </a:r>
            <a:r>
              <a:rPr lang="en-GB" b="0" i="1" dirty="0" err="1">
                <a:solidFill>
                  <a:srgbClr val="00B050"/>
                </a:solidFill>
                <a:latin typeface="Arial" panose="020B0604020202020204" pitchFamily="34" charset="0"/>
                <a:cs typeface="Arial" panose="020B0604020202020204" pitchFamily="34" charset="0"/>
              </a:rPr>
              <a:t>kalbotyra</a:t>
            </a:r>
            <a:r>
              <a:rPr lang="en-GB" b="0" dirty="0">
                <a:solidFill>
                  <a:srgbClr val="00B050"/>
                </a:solidFill>
                <a:latin typeface="Arial" panose="020B0604020202020204" pitchFamily="34" charset="0"/>
                <a:cs typeface="Arial" panose="020B0604020202020204" pitchFamily="34" charset="0"/>
              </a:rPr>
              <a:t>. </a:t>
            </a:r>
            <a:r>
              <a:rPr lang="en-GB" sz="1200" b="0" kern="1200" dirty="0">
                <a:solidFill>
                  <a:schemeClr val="tx1"/>
                </a:solidFill>
                <a:effectLst/>
                <a:latin typeface="Times New Roman" pitchFamily="18" charset="0"/>
                <a:ea typeface="ＭＳ Ｐゴシック" charset="0"/>
                <a:cs typeface="Times New Roman" pitchFamily="18" charset="0"/>
              </a:rPr>
              <a:t>This was a steep learning curve; now I was learning lots of new words:…</a:t>
            </a:r>
          </a:p>
          <a:p>
            <a:pPr marL="0" indent="0">
              <a:lnSpc>
                <a:spcPct val="100000"/>
              </a:lnSpc>
              <a:buFontTx/>
              <a:buNone/>
              <a:defRPr/>
            </a:pPr>
            <a:endParaRPr lang="en-GB" sz="1200" b="0" kern="1200" dirty="0">
              <a:solidFill>
                <a:schemeClr val="tx1"/>
              </a:solidFill>
              <a:effectLst/>
              <a:latin typeface="Times New Roman" pitchFamily="18" charset="0"/>
              <a:ea typeface="ＭＳ Ｐゴシック" charset="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Times New Roman" pitchFamily="18" charset="0"/>
                <a:ea typeface="ＭＳ Ｐゴシック" charset="0"/>
                <a:cs typeface="Times New Roman" pitchFamily="18" charset="0"/>
              </a:rPr>
              <a:t>As I found myself branching out into this </a:t>
            </a:r>
            <a:r>
              <a:rPr lang="en-GB" sz="1200" b="0" u="sng" kern="1200" dirty="0">
                <a:solidFill>
                  <a:schemeClr val="tx1"/>
                </a:solidFill>
                <a:effectLst/>
                <a:latin typeface="Times New Roman" pitchFamily="18" charset="0"/>
                <a:ea typeface="ＭＳ Ｐゴシック" charset="0"/>
                <a:cs typeface="Times New Roman" pitchFamily="18" charset="0"/>
              </a:rPr>
              <a:t>periphery</a:t>
            </a:r>
            <a:r>
              <a:rPr lang="en-GB" sz="1200" b="0" kern="1200" dirty="0">
                <a:solidFill>
                  <a:schemeClr val="tx1"/>
                </a:solidFill>
                <a:effectLst/>
                <a:latin typeface="Times New Roman" pitchFamily="18" charset="0"/>
                <a:ea typeface="ＭＳ Ｐゴシック" charset="0"/>
                <a:cs typeface="Times New Roman" pitchFamily="18" charset="0"/>
              </a:rPr>
              <a:t>, I had to still maintain a sense of proportion and securely be able to return to the core, the stuff of everyday life: For example, when buying my favourite bread (</a:t>
            </a:r>
            <a:r>
              <a:rPr lang="en-GB" sz="1200" b="0" kern="1200" dirty="0" err="1">
                <a:solidFill>
                  <a:schemeClr val="tx1"/>
                </a:solidFill>
                <a:effectLst/>
                <a:latin typeface="Times New Roman" pitchFamily="18" charset="0"/>
                <a:ea typeface="ＭＳ Ｐゴシック" charset="0"/>
                <a:cs typeface="Times New Roman" pitchFamily="18" charset="0"/>
              </a:rPr>
              <a:t>juoda</a:t>
            </a:r>
            <a:r>
              <a:rPr lang="en-GB" sz="1200" b="0" kern="1200" dirty="0">
                <a:solidFill>
                  <a:schemeClr val="tx1"/>
                </a:solidFill>
                <a:effectLst/>
                <a:latin typeface="Times New Roman" pitchFamily="18" charset="0"/>
                <a:ea typeface="ＭＳ Ｐゴシック" charset="0"/>
                <a:cs typeface="Times New Roman" pitchFamily="18" charset="0"/>
              </a:rPr>
              <a:t> </a:t>
            </a:r>
            <a:r>
              <a:rPr lang="en-GB" sz="1200" b="0" kern="1200" dirty="0" err="1">
                <a:solidFill>
                  <a:schemeClr val="tx1"/>
                </a:solidFill>
                <a:effectLst/>
                <a:latin typeface="Times New Roman" pitchFamily="18" charset="0"/>
                <a:ea typeface="ＭＳ Ｐゴシック" charset="0"/>
                <a:cs typeface="Times New Roman" pitchFamily="18" charset="0"/>
              </a:rPr>
              <a:t>duona</a:t>
            </a:r>
            <a:r>
              <a:rPr lang="en-GB" sz="1200" b="0" kern="1200" dirty="0">
                <a:solidFill>
                  <a:schemeClr val="tx1"/>
                </a:solidFill>
                <a:effectLst/>
                <a:latin typeface="Times New Roman" pitchFamily="18" charset="0"/>
                <a:ea typeface="ＭＳ Ｐゴシック" charset="0"/>
                <a:cs typeface="Times New Roman" pitchFamily="18" charset="0"/>
              </a:rPr>
              <a:t> </a:t>
            </a:r>
            <a:r>
              <a:rPr lang="en-GB" sz="1200" b="0" kern="1200" dirty="0" err="1">
                <a:solidFill>
                  <a:schemeClr val="tx1"/>
                </a:solidFill>
                <a:effectLst/>
                <a:latin typeface="Times New Roman" pitchFamily="18" charset="0"/>
                <a:ea typeface="ＭＳ Ｐゴシック" charset="0"/>
                <a:cs typeface="Times New Roman" pitchFamily="18" charset="0"/>
              </a:rPr>
              <a:t>su</a:t>
            </a:r>
            <a:r>
              <a:rPr lang="en-GB" sz="1200" b="0" kern="1200" dirty="0">
                <a:solidFill>
                  <a:schemeClr val="tx1"/>
                </a:solidFill>
                <a:effectLst/>
                <a:latin typeface="Times New Roman" pitchFamily="18" charset="0"/>
                <a:ea typeface="ＭＳ Ｐゴシック" charset="0"/>
                <a:cs typeface="Times New Roman" pitchFamily="18" charset="0"/>
              </a:rPr>
              <a:t> </a:t>
            </a:r>
            <a:r>
              <a:rPr lang="en-GB" sz="1200" b="0" kern="1200" dirty="0" err="1">
                <a:solidFill>
                  <a:schemeClr val="tx1"/>
                </a:solidFill>
                <a:effectLst/>
                <a:latin typeface="Times New Roman" pitchFamily="18" charset="0"/>
                <a:ea typeface="ＭＳ Ｐゴシック" charset="0"/>
                <a:cs typeface="Times New Roman" pitchFamily="18" charset="0"/>
              </a:rPr>
              <a:t>kuminais</a:t>
            </a:r>
            <a:r>
              <a:rPr lang="en-GB" sz="1200" b="0" kern="1200" dirty="0">
                <a:solidFill>
                  <a:schemeClr val="tx1"/>
                </a:solidFill>
                <a:effectLst/>
                <a:latin typeface="Times New Roman" pitchFamily="18" charset="0"/>
                <a:ea typeface="ＭＳ Ｐゴシック" charset="0"/>
                <a:cs typeface="Times New Roman" pitchFamily="18" charset="0"/>
              </a:rPr>
              <a:t>), or finding out about everyday things.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Times New Roman" pitchFamily="18" charset="0"/>
              <a:ea typeface="ＭＳ Ｐゴシック" charset="0"/>
              <a:cs typeface="Times New Roman" pitchFamily="18" charset="0"/>
            </a:endParaRP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18</a:t>
            </a:fld>
            <a:endParaRPr lang="en-US" altLang="en-US"/>
          </a:p>
        </p:txBody>
      </p:sp>
    </p:spTree>
    <p:extLst>
      <p:ext uri="{BB962C8B-B14F-4D97-AF65-F5344CB8AC3E}">
        <p14:creationId xmlns:p14="http://schemas.microsoft.com/office/powerpoint/2010/main" val="80419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DCDF42E-9D4D-1446-BDB5-424093E507DD}"/>
              </a:ext>
            </a:extLst>
          </p:cNvPr>
          <p:cNvSpPr>
            <a:spLocks noGrp="1" noRot="1" noChangeAspect="1"/>
          </p:cNvSpPr>
          <p:nvPr>
            <p:ph type="sldImg"/>
          </p:nvPr>
        </p:nvSpPr>
        <p:spPr>
          <a:ln/>
        </p:spPr>
      </p:sp>
      <p:sp>
        <p:nvSpPr>
          <p:cNvPr id="22530" name="Notes Placeholder 2">
            <a:extLst>
              <a:ext uri="{FF2B5EF4-FFF2-40B4-BE49-F238E27FC236}">
                <a16:creationId xmlns:a16="http://schemas.microsoft.com/office/drawing/2014/main" id="{64D95E10-CB8A-F54A-B6EE-17347F51BC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kern="1200" dirty="0">
                <a:solidFill>
                  <a:schemeClr val="tx1"/>
                </a:solidFill>
                <a:effectLst/>
                <a:latin typeface="Times New Roman" pitchFamily="18" charset="0"/>
                <a:ea typeface="ＭＳ Ｐゴシック" charset="0"/>
                <a:cs typeface="Times New Roman" pitchFamily="18" charset="0"/>
              </a:rPr>
              <a:t>What were for me the benefits of studying Lithuanian?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kern="1200" dirty="0">
                <a:solidFill>
                  <a:schemeClr val="tx1"/>
                </a:solidFill>
                <a:effectLst/>
                <a:latin typeface="Times New Roman" pitchFamily="18" charset="0"/>
                <a:ea typeface="ＭＳ Ｐゴシック" charset="0"/>
                <a:cs typeface="Times New Roman" pitchFamily="18" charset="0"/>
              </a:rPr>
              <a:t>A new outlook, lasting friendships, deep insights into local ways of being and doing things, culture, language, arts, and now, decades later, being invited to join VDU. </a:t>
            </a:r>
          </a:p>
        </p:txBody>
      </p:sp>
      <p:sp>
        <p:nvSpPr>
          <p:cNvPr id="22531" name="Slide Number Placeholder 3">
            <a:extLst>
              <a:ext uri="{FF2B5EF4-FFF2-40B4-BE49-F238E27FC236}">
                <a16:creationId xmlns:a16="http://schemas.microsoft.com/office/drawing/2014/main" id="{C7EAF960-AA2B-D64B-8C0D-58CD59E348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59F2DAF-7DB7-8C41-AC94-0AC610AA7134}" type="slidenum">
              <a:rPr lang="en-US" altLang="en-US" sz="1300"/>
              <a:pPr eaLnBrk="1" hangingPunct="1"/>
              <a:t>19</a:t>
            </a:fld>
            <a:endParaRPr lang="en-US" altLang="en-US" sz="1300"/>
          </a:p>
        </p:txBody>
      </p:sp>
    </p:spTree>
    <p:extLst>
      <p:ext uri="{BB962C8B-B14F-4D97-AF65-F5344CB8AC3E}">
        <p14:creationId xmlns:p14="http://schemas.microsoft.com/office/powerpoint/2010/main" val="250621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rial" panose="020B0604020202020204" pitchFamily="34" charset="0"/>
                <a:cs typeface="Arial" panose="020B0604020202020204" pitchFamily="34" charset="0"/>
              </a:rPr>
              <a:t>The story starts in Tokyo. As is the case with most things in life, there was no master plan. Officially, I was attending the </a:t>
            </a:r>
            <a:r>
              <a:rPr lang="en-GB" sz="1100" dirty="0">
                <a:latin typeface="Arial" panose="020B0604020202020204" pitchFamily="34" charset="0"/>
                <a:cs typeface="Arial" panose="020B0604020202020204" pitchFamily="34" charset="0"/>
              </a:rPr>
              <a:t>12th World Congress</a:t>
            </a:r>
            <a:r>
              <a:rPr lang="en-US" sz="1100" dirty="0">
                <a:latin typeface="Arial" panose="020B0604020202020204" pitchFamily="34" charset="0"/>
                <a:cs typeface="Arial" panose="020B0604020202020204" pitchFamily="34" charset="0"/>
              </a:rPr>
              <a:t> of the International Applied Linguistics Association (AILA). The topic was, aptly: ‘</a:t>
            </a:r>
            <a:r>
              <a:rPr lang="en-GB" sz="1100" dirty="0">
                <a:latin typeface="Arial" panose="020B0604020202020204" pitchFamily="34" charset="0"/>
                <a:cs typeface="Arial" panose="020B0604020202020204" pitchFamily="34" charset="0"/>
              </a:rPr>
              <a:t>The Roles of Language in the 21</a:t>
            </a:r>
            <a:r>
              <a:rPr lang="en-GB" sz="1100" baseline="30000" dirty="0">
                <a:latin typeface="Arial" panose="020B0604020202020204" pitchFamily="34" charset="0"/>
                <a:cs typeface="Arial" panose="020B0604020202020204" pitchFamily="34" charset="0"/>
              </a:rPr>
              <a:t>st</a:t>
            </a:r>
            <a:r>
              <a:rPr lang="en-GB" sz="1100" dirty="0">
                <a:latin typeface="Arial" panose="020B0604020202020204" pitchFamily="34" charset="0"/>
                <a:cs typeface="Arial" panose="020B0604020202020204" pitchFamily="34" charset="0"/>
              </a:rPr>
              <a:t> Century’. </a:t>
            </a:r>
            <a:r>
              <a:rPr lang="en-US" sz="1100" dirty="0">
                <a:latin typeface="Arial" panose="020B0604020202020204" pitchFamily="34" charset="0"/>
                <a:cs typeface="Arial" panose="020B0604020202020204" pitchFamily="34" charset="0"/>
              </a:rPr>
              <a:t>This is always a major event, with several thousands of participants.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rial" panose="020B0604020202020204" pitchFamily="34" charset="0"/>
                <a:cs typeface="Arial" panose="020B0604020202020204" pitchFamily="34" charset="0"/>
              </a:rPr>
              <a:t>I stayed at a nearby youth hostel. By chance, a Lithuanian delegate happened to be sharing my dorm. Naturally, we got talking…and are still doing so today! Some of you may know who this 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a:latin typeface="Arial" panose="020B0604020202020204" pitchFamily="34" charset="0"/>
                <a:cs typeface="Arial" panose="020B0604020202020204" pitchFamily="34" charset="0"/>
              </a:rPr>
              <a:t>I remember being struck back then by </a:t>
            </a:r>
            <a:r>
              <a:rPr lang="en-GB" sz="1100" dirty="0" err="1">
                <a:latin typeface="Arial" panose="020B0604020202020204" pitchFamily="34" charset="0"/>
                <a:cs typeface="Arial" panose="020B0604020202020204" pitchFamily="34" charset="0"/>
              </a:rPr>
              <a:t>Meilutė’s</a:t>
            </a:r>
            <a:r>
              <a:rPr lang="en-GB" sz="1100" dirty="0">
                <a:latin typeface="Arial" panose="020B0604020202020204" pitchFamily="34" charset="0"/>
                <a:cs typeface="Arial" panose="020B0604020202020204" pitchFamily="34" charset="0"/>
              </a:rPr>
              <a:t> story about the recent changes in her country. What she told me had a sense of </a:t>
            </a:r>
            <a:r>
              <a:rPr lang="en-GB" sz="1100" u="sng" dirty="0">
                <a:latin typeface="Arial" panose="020B0604020202020204" pitchFamily="34" charset="0"/>
                <a:cs typeface="Arial" panose="020B0604020202020204" pitchFamily="34" charset="0"/>
              </a:rPr>
              <a:t>immediacy</a:t>
            </a:r>
            <a:r>
              <a:rPr lang="en-GB" sz="1100" dirty="0">
                <a:latin typeface="Arial" panose="020B0604020202020204" pitchFamily="34" charset="0"/>
                <a:cs typeface="Arial" panose="020B0604020202020204" pitchFamily="34" charset="0"/>
              </a:rPr>
              <a:t>, of </a:t>
            </a:r>
            <a:r>
              <a:rPr lang="en-GB" sz="1100" u="sng" dirty="0">
                <a:latin typeface="Arial" panose="020B0604020202020204" pitchFamily="34" charset="0"/>
                <a:cs typeface="Arial" panose="020B0604020202020204" pitchFamily="34" charset="0"/>
              </a:rPr>
              <a:t>urgency</a:t>
            </a:r>
            <a:r>
              <a:rPr lang="en-GB" sz="1100" dirty="0">
                <a:latin typeface="Arial" panose="020B0604020202020204" pitchFamily="34" charset="0"/>
                <a:cs typeface="Arial" panose="020B0604020202020204" pitchFamily="34" charset="0"/>
              </a:rPr>
              <a:t>. I vaguely remembered some TV footage about Baltic events I had seen some years before and realised there was a case to follow up.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a:latin typeface="Arial" panose="020B0604020202020204" pitchFamily="34" charset="0"/>
                <a:cs typeface="Arial" panose="020B0604020202020204" pitchFamily="34" charset="0"/>
              </a:rPr>
              <a:t>Back at work in Bristol, I successfully obtained research funding from The British Academy for a joint research project on </a:t>
            </a:r>
            <a:r>
              <a:rPr lang="en-GB" sz="1100" b="0" dirty="0">
                <a:latin typeface="Arial" panose="020B0604020202020204" pitchFamily="34" charset="0"/>
                <a:cs typeface="Arial" panose="020B0604020202020204" pitchFamily="34" charset="0"/>
              </a:rPr>
              <a:t>the language situation in Lithuania</a:t>
            </a:r>
            <a:r>
              <a:rPr lang="en-GB" sz="11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2</a:t>
            </a:fld>
            <a:endParaRPr lang="en-US" altLang="en-US"/>
          </a:p>
        </p:txBody>
      </p:sp>
    </p:spTree>
    <p:extLst>
      <p:ext uri="{BB962C8B-B14F-4D97-AF65-F5344CB8AC3E}">
        <p14:creationId xmlns:p14="http://schemas.microsoft.com/office/powerpoint/2010/main" val="1459575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kern="1200" dirty="0">
                <a:solidFill>
                  <a:schemeClr val="tx1"/>
                </a:solidFill>
                <a:effectLst/>
                <a:latin typeface="Times New Roman" pitchFamily="18" charset="0"/>
                <a:ea typeface="ＭＳ Ｐゴシック" charset="0"/>
                <a:cs typeface="Times New Roman" pitchFamily="18" charset="0"/>
              </a:rPr>
              <a:t>Let’s see what our protagonists say about their benefits: </a:t>
            </a:r>
            <a:r>
              <a:rPr lang="en-GB" sz="1200" b="0" u="none" kern="1200" dirty="0" err="1">
                <a:solidFill>
                  <a:schemeClr val="tx1"/>
                </a:solidFill>
                <a:effectLst/>
                <a:latin typeface="Times New Roman" pitchFamily="18" charset="0"/>
                <a:ea typeface="ＭＳ Ｐゴシック" charset="0"/>
                <a:cs typeface="Times New Roman" pitchFamily="18" charset="0"/>
              </a:rPr>
              <a:t>Tommi</a:t>
            </a:r>
            <a:r>
              <a:rPr lang="en-GB" sz="1200" b="0" u="none" kern="1200" dirty="0">
                <a:solidFill>
                  <a:schemeClr val="tx1"/>
                </a:solidFill>
                <a:effectLst/>
                <a:latin typeface="Times New Roman" pitchFamily="18" charset="0"/>
                <a:ea typeface="ＭＳ Ｐゴシック" charset="0"/>
                <a:cs typeface="Times New Roman" pitchFamily="18" charset="0"/>
              </a:rPr>
              <a:t> Myers, our chef, said:</a:t>
            </a:r>
          </a:p>
          <a:p>
            <a:r>
              <a:rPr lang="en-GB" sz="1200" b="0" i="1" u="none" kern="1200" dirty="0">
                <a:solidFill>
                  <a:schemeClr val="tx1"/>
                </a:solidFill>
                <a:effectLst/>
                <a:latin typeface="Times New Roman" pitchFamily="18" charset="0"/>
                <a:ea typeface="ＭＳ Ｐゴシック" charset="0"/>
                <a:cs typeface="Times New Roman" pitchFamily="18" charset="0"/>
              </a:rPr>
              <a:t>‘That one decision to learn the Spanish language has shaped my entire career has shaped what I have done with my life’ . </a:t>
            </a:r>
            <a:endParaRPr lang="en-GB" sz="1200" b="0" u="none" kern="1200" dirty="0">
              <a:solidFill>
                <a:schemeClr val="tx1"/>
              </a:solidFill>
              <a:effectLst/>
              <a:latin typeface="Times New Roman" pitchFamily="18" charset="0"/>
              <a:ea typeface="ＭＳ Ｐゴシック" charset="0"/>
              <a:cs typeface="Times New Roman" pitchFamily="18" charset="0"/>
            </a:endParaRPr>
          </a:p>
          <a:p>
            <a:endParaRPr lang="en-GB" sz="1200" b="0" u="none" kern="1200" dirty="0">
              <a:solidFill>
                <a:schemeClr val="tx1"/>
              </a:solidFill>
              <a:effectLst/>
              <a:latin typeface="Times New Roman" pitchFamily="18" charset="0"/>
              <a:ea typeface="ＭＳ Ｐゴシック" charset="0"/>
              <a:cs typeface="Times New Roman" pitchFamily="18" charset="0"/>
            </a:endParaRPr>
          </a:p>
          <a:p>
            <a:r>
              <a:rPr lang="en-GB" sz="1200" b="0" u="none" kern="1200" dirty="0">
                <a:solidFill>
                  <a:schemeClr val="tx1"/>
                </a:solidFill>
                <a:effectLst/>
                <a:latin typeface="Times New Roman" pitchFamily="18" charset="0"/>
                <a:ea typeface="ＭＳ Ｐゴシック" charset="0"/>
                <a:cs typeface="Times New Roman" pitchFamily="18" charset="0"/>
              </a:rPr>
              <a:t>And the tennis legend Martina Navratilova says:</a:t>
            </a:r>
          </a:p>
          <a:p>
            <a:r>
              <a:rPr lang="en-GB" sz="1200" b="0" i="1" u="none" kern="1200" dirty="0">
                <a:solidFill>
                  <a:schemeClr val="tx1"/>
                </a:solidFill>
                <a:effectLst/>
                <a:latin typeface="Times New Roman" pitchFamily="18" charset="0"/>
                <a:ea typeface="ＭＳ Ｐゴシック" charset="0"/>
                <a:cs typeface="Times New Roman" pitchFamily="18" charset="0"/>
              </a:rPr>
              <a:t>‘Beyond tennis, I think speaking more than one language helps make you a better person too.’ </a:t>
            </a:r>
            <a:endParaRPr lang="en-GB" sz="1200" b="0" u="none" kern="1200" dirty="0">
              <a:solidFill>
                <a:schemeClr val="tx1"/>
              </a:solidFill>
              <a:effectLst/>
              <a:latin typeface="Times New Roman" pitchFamily="18" charset="0"/>
              <a:ea typeface="ＭＳ Ｐゴシック" charset="0"/>
              <a:cs typeface="Times New Roman" pitchFamily="18" charset="0"/>
            </a:endParaRPr>
          </a:p>
          <a:p>
            <a:r>
              <a:rPr lang="en-GB" sz="1200" b="0" i="1" u="none" kern="1200" dirty="0">
                <a:solidFill>
                  <a:schemeClr val="tx1"/>
                </a:solidFill>
                <a:effectLst/>
                <a:latin typeface="Times New Roman" pitchFamily="18" charset="0"/>
                <a:ea typeface="ＭＳ Ｐゴシック" charset="0"/>
                <a:cs typeface="Times New Roman" pitchFamily="18" charset="0"/>
              </a:rPr>
              <a:t> </a:t>
            </a:r>
            <a:endParaRPr lang="en-GB" sz="1200" b="0" u="none" kern="1200" dirty="0">
              <a:solidFill>
                <a:schemeClr val="tx1"/>
              </a:solidFill>
              <a:effectLst/>
              <a:latin typeface="Times New Roman" pitchFamily="18" charset="0"/>
              <a:ea typeface="ＭＳ Ｐゴシック" charset="0"/>
              <a:cs typeface="Times New Roman" pitchFamily="18" charset="0"/>
            </a:endParaRPr>
          </a:p>
          <a:p>
            <a:r>
              <a:rPr lang="en-GB" sz="1200" b="0" u="none" kern="1200" dirty="0">
                <a:solidFill>
                  <a:schemeClr val="tx1"/>
                </a:solidFill>
                <a:effectLst/>
                <a:latin typeface="Times New Roman" pitchFamily="18" charset="0"/>
                <a:ea typeface="ＭＳ Ｐゴシック" charset="0"/>
                <a:cs typeface="Times New Roman" pitchFamily="18" charset="0"/>
              </a:rPr>
              <a:t>I felt that such </a:t>
            </a:r>
            <a:r>
              <a:rPr lang="en-GB" sz="1200" b="0" u="none" kern="1200" dirty="0" err="1">
                <a:solidFill>
                  <a:schemeClr val="tx1"/>
                </a:solidFill>
                <a:effectLst/>
                <a:latin typeface="Times New Roman" pitchFamily="18" charset="0"/>
                <a:ea typeface="ＭＳ Ｐゴシック" charset="0"/>
                <a:cs typeface="Times New Roman" pitchFamily="18" charset="0"/>
              </a:rPr>
              <a:t>statememts</a:t>
            </a:r>
            <a:r>
              <a:rPr lang="en-GB" sz="1200" b="0" u="none" kern="1200" dirty="0">
                <a:solidFill>
                  <a:schemeClr val="tx1"/>
                </a:solidFill>
                <a:effectLst/>
                <a:latin typeface="Times New Roman" pitchFamily="18" charset="0"/>
                <a:ea typeface="ＭＳ Ｐゴシック" charset="0"/>
                <a:cs typeface="Times New Roman" pitchFamily="18" charset="0"/>
              </a:rPr>
              <a:t> about cognitive, personal, and also material gains might help motivate monolingual individuals to learn other languages.</a:t>
            </a:r>
          </a:p>
          <a:p>
            <a:endParaRPr lang="en-US" dirty="0"/>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20</a:t>
            </a:fld>
            <a:endParaRPr lang="en-US" altLang="en-US"/>
          </a:p>
        </p:txBody>
      </p:sp>
    </p:spTree>
    <p:extLst>
      <p:ext uri="{BB962C8B-B14F-4D97-AF65-F5344CB8AC3E}">
        <p14:creationId xmlns:p14="http://schemas.microsoft.com/office/powerpoint/2010/main" val="242447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none" dirty="0"/>
              <a:t>Going back to my own story, learning Lithuanian has certainly given me a new direction, professionally. I </a:t>
            </a:r>
            <a:r>
              <a:rPr lang="en-US" dirty="0"/>
              <a:t>enjoyed collaborating on issues of language policy and practice in, for me, familiar  multilingual settings. </a:t>
            </a:r>
          </a:p>
          <a:p>
            <a:endParaRPr lang="en-US" dirty="0"/>
          </a:p>
          <a:p>
            <a:r>
              <a:rPr lang="en-US" dirty="0"/>
              <a:t>Further funding then led to the foundation of a cross-Baltic network (</a:t>
            </a:r>
            <a:r>
              <a:rPr lang="en-US" dirty="0" err="1"/>
              <a:t>BLaIN</a:t>
            </a:r>
            <a:r>
              <a:rPr lang="en-US" dirty="0"/>
              <a:t>) to share ideas and experiences about language issues. In annual workshops held in Vilnius, </a:t>
            </a:r>
            <a:r>
              <a:rPr lang="en-US" dirty="0" err="1"/>
              <a:t>Riga,Tallinn</a:t>
            </a:r>
            <a:r>
              <a:rPr lang="en-US" dirty="0"/>
              <a:t>, Kaunas, we enjoyed many fertile exchanges. You may still recognize some of these faces, although that’s now quite a while ago…</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21</a:t>
            </a:fld>
            <a:endParaRPr lang="en-US" altLang="en-US"/>
          </a:p>
        </p:txBody>
      </p:sp>
    </p:spTree>
    <p:extLst>
      <p:ext uri="{BB962C8B-B14F-4D97-AF65-F5344CB8AC3E}">
        <p14:creationId xmlns:p14="http://schemas.microsoft.com/office/powerpoint/2010/main" val="331216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turning out to be a bit of a collective celebration.</a:t>
            </a:r>
          </a:p>
          <a:p>
            <a:endParaRPr lang="en-US" dirty="0"/>
          </a:p>
          <a:p>
            <a:r>
              <a:rPr lang="en-US" dirty="0"/>
              <a:t>This networking strengthened </a:t>
            </a:r>
            <a:r>
              <a:rPr lang="en-GB" sz="1200" kern="1200" dirty="0">
                <a:solidFill>
                  <a:schemeClr val="tx1"/>
                </a:solidFill>
                <a:effectLst/>
                <a:latin typeface="Times New Roman" pitchFamily="18" charset="0"/>
                <a:ea typeface="ＭＳ Ｐゴシック" charset="0"/>
                <a:cs typeface="Times New Roman" pitchFamily="18" charset="0"/>
              </a:rPr>
              <a:t>Baltic applied linguistics and </a:t>
            </a:r>
            <a:r>
              <a:rPr lang="en-US" dirty="0"/>
              <a:t>led to the foundation of </a:t>
            </a:r>
            <a:r>
              <a:rPr lang="en-US" sz="1200" kern="1200" dirty="0">
                <a:solidFill>
                  <a:schemeClr val="tx1"/>
                </a:solidFill>
                <a:effectLst/>
                <a:latin typeface="Times New Roman" pitchFamily="18" charset="0"/>
                <a:ea typeface="ＭＳ Ｐゴシック" charset="0"/>
                <a:cs typeface="Times New Roman" pitchFamily="18" charset="0"/>
              </a:rPr>
              <a:t>national applied linguistics associations -- </a:t>
            </a:r>
            <a:r>
              <a:rPr lang="en-US" u="none" dirty="0" err="1"/>
              <a:t>Litaka</a:t>
            </a:r>
            <a:r>
              <a:rPr lang="en-US" u="none" dirty="0"/>
              <a:t> in Lithuania, LLVA in Latvia and  EAAL in </a:t>
            </a:r>
            <a:r>
              <a:rPr lang="en-US" dirty="0"/>
              <a:t>Estonia.</a:t>
            </a:r>
          </a:p>
          <a:p>
            <a:endParaRPr lang="en-US" dirty="0"/>
          </a:p>
          <a:p>
            <a:r>
              <a:rPr lang="en-US" dirty="0"/>
              <a:t>These cross-Baltic activities also resulted in a number of published collections at the international level, in the </a:t>
            </a:r>
            <a:r>
              <a:rPr lang="en-US" i="1" dirty="0"/>
              <a:t>Journal of Baltic Studies </a:t>
            </a:r>
            <a:r>
              <a:rPr lang="en-US" dirty="0"/>
              <a:t>(</a:t>
            </a:r>
            <a:r>
              <a:rPr lang="en-GB" sz="1200" b="0" i="0" u="none" strike="noStrike" kern="1200" dirty="0" err="1">
                <a:solidFill>
                  <a:schemeClr val="tx1"/>
                </a:solidFill>
                <a:effectLst/>
                <a:latin typeface="Times New Roman" pitchFamily="18" charset="0"/>
                <a:ea typeface="ＭＳ Ｐゴシック" charset="0"/>
                <a:cs typeface="Times New Roman" pitchFamily="18" charset="0"/>
              </a:rPr>
              <a:t>XXXVl</a:t>
            </a:r>
            <a:r>
              <a:rPr lang="en-GB" sz="1200" b="0" i="0" u="none" strike="noStrike" kern="1200" dirty="0">
                <a:solidFill>
                  <a:schemeClr val="tx1"/>
                </a:solidFill>
                <a:effectLst/>
                <a:latin typeface="Times New Roman" pitchFamily="18" charset="0"/>
                <a:ea typeface="ＭＳ Ｐゴシック" charset="0"/>
                <a:cs typeface="Times New Roman" pitchFamily="18" charset="0"/>
              </a:rPr>
              <a:t>/3, 2005)</a:t>
            </a:r>
            <a:r>
              <a:rPr lang="en-US" dirty="0"/>
              <a:t>, the </a:t>
            </a:r>
            <a:r>
              <a:rPr lang="en-US" i="1" dirty="0"/>
              <a:t>Journal of Multilingual and Multicultural Development </a:t>
            </a:r>
            <a:r>
              <a:rPr lang="en-US" dirty="0"/>
              <a:t>(</a:t>
            </a:r>
            <a:r>
              <a:rPr lang="en-GB" sz="1200" b="0" i="0" u="none" strike="noStrike" kern="1200" dirty="0">
                <a:solidFill>
                  <a:schemeClr val="tx1"/>
                </a:solidFill>
                <a:effectLst/>
                <a:latin typeface="Times New Roman" pitchFamily="18" charset="0"/>
                <a:ea typeface="ＭＳ Ｐゴシック" charset="0"/>
                <a:cs typeface="Times New Roman" pitchFamily="18" charset="0"/>
              </a:rPr>
              <a:t>26/5, 2005)</a:t>
            </a:r>
            <a:r>
              <a:rPr lang="en-US" dirty="0"/>
              <a:t>, and in </a:t>
            </a:r>
            <a:r>
              <a:rPr lang="en-US" i="1" dirty="0"/>
              <a:t>Current Issues in Language Planning </a:t>
            </a:r>
            <a:r>
              <a:rPr lang="en-US" dirty="0"/>
              <a:t>(vol. 8/4, 2008), to name just a few.</a:t>
            </a:r>
            <a:endParaRPr lang="en-GB" sz="1200" kern="1200" dirty="0">
              <a:solidFill>
                <a:schemeClr val="tx1"/>
              </a:solidFill>
              <a:effectLst/>
              <a:latin typeface="Times New Roman" pitchFamily="18" charset="0"/>
              <a:ea typeface="ＭＳ Ｐゴシック" charset="0"/>
              <a:cs typeface="Times New Roman" pitchFamily="18" charset="0"/>
            </a:endParaRP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22</a:t>
            </a:fld>
            <a:endParaRPr lang="en-US" altLang="en-US"/>
          </a:p>
        </p:txBody>
      </p:sp>
    </p:spTree>
    <p:extLst>
      <p:ext uri="{BB962C8B-B14F-4D97-AF65-F5344CB8AC3E}">
        <p14:creationId xmlns:p14="http://schemas.microsoft.com/office/powerpoint/2010/main" val="2701214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Arial" panose="020B0604020202020204" pitchFamily="34" charset="0"/>
                <a:cs typeface="Arial" panose="020B0604020202020204" pitchFamily="34" charset="0"/>
              </a:rPr>
              <a:t>I can flag up at this stage a comparative overview of more recent </a:t>
            </a:r>
            <a:r>
              <a:rPr lang="en-GB" sz="1200" b="0" u="none" kern="1200" dirty="0">
                <a:solidFill>
                  <a:schemeClr val="tx1"/>
                </a:solidFill>
                <a:effectLst/>
                <a:latin typeface="Times New Roman" pitchFamily="18" charset="0"/>
                <a:ea typeface="ＭＳ Ｐゴシック" charset="0"/>
                <a:cs typeface="Times New Roman" pitchFamily="18" charset="0"/>
              </a:rPr>
              <a:t>research emphases (since 2010) and future directions across the Baltic (the full reference to this is on the last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Times New Roman" pitchFamily="18" charset="0"/>
              <a:ea typeface="ＭＳ Ｐゴシック" charset="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Times New Roman" pitchFamily="18" charset="0"/>
                <a:ea typeface="ＭＳ Ｐゴシック" charset="0"/>
                <a:cs typeface="Times New Roman" pitchFamily="18" charset="0"/>
              </a:rPr>
              <a:t>Overall, the chapter reports on a diversifying scholarship in applied linguistics, acr</a:t>
            </a:r>
            <a:r>
              <a:rPr lang="en-GB" sz="1200" b="0" u="none" kern="1200" dirty="0">
                <a:solidFill>
                  <a:schemeClr val="tx1"/>
                </a:solidFill>
                <a:effectLst/>
                <a:latin typeface="Times New Roman" pitchFamily="18" charset="0"/>
                <a:ea typeface="ＭＳ Ｐゴシック" charset="0"/>
                <a:cs typeface="Times New Roman" pitchFamily="18" charset="0"/>
              </a:rPr>
              <a:t>oss the Baltic. Obviously, language policy and planning, as well as language acquisition still feature highly as topics in many publications. But there is now also more sociolinguistic work being carried out, particularly on language behaviour at the micro-level, on language use in a greater </a:t>
            </a:r>
            <a:r>
              <a:rPr lang="en-GB" sz="1200" u="none" kern="1200" dirty="0">
                <a:solidFill>
                  <a:schemeClr val="tx1"/>
                </a:solidFill>
                <a:effectLst/>
                <a:latin typeface="Times New Roman" pitchFamily="18" charset="0"/>
                <a:ea typeface="ＭＳ Ｐゴシック" charset="0"/>
                <a:cs typeface="Times New Roman" pitchFamily="18" charset="0"/>
              </a:rPr>
              <a:t>number of domains, and</a:t>
            </a:r>
            <a:r>
              <a:rPr lang="en-GB" sz="1200" u="none" dirty="0">
                <a:effectLst/>
              </a:rPr>
              <a:t> on </a:t>
            </a:r>
            <a:r>
              <a:rPr lang="en-GB" sz="1200" b="0" u="none" kern="1200" dirty="0">
                <a:solidFill>
                  <a:schemeClr val="tx1"/>
                </a:solidFill>
                <a:effectLst/>
                <a:latin typeface="Times New Roman" pitchFamily="18" charset="0"/>
                <a:ea typeface="ＭＳ Ｐゴシック" charset="0"/>
                <a:cs typeface="Times New Roman" pitchFamily="18" charset="0"/>
              </a:rPr>
              <a:t>language diversity.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u="none" kern="1200" dirty="0">
              <a:solidFill>
                <a:schemeClr val="tx1"/>
              </a:solidFill>
              <a:effectLst/>
              <a:latin typeface="Times New Roman" pitchFamily="18" charset="0"/>
              <a:ea typeface="ＭＳ Ｐゴシック" charset="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Times New Roman" pitchFamily="18" charset="0"/>
                <a:ea typeface="ＭＳ Ｐゴシック" charset="0"/>
                <a:cs typeface="Times New Roman" pitchFamily="18" charset="0"/>
              </a:rPr>
              <a:t>Looking ahead, further work could perhaps focus more </a:t>
            </a:r>
            <a:r>
              <a:rPr lang="en-GB" sz="1200" b="0" u="none" kern="1200" dirty="0">
                <a:solidFill>
                  <a:schemeClr val="tx1"/>
                </a:solidFill>
                <a:effectLst/>
                <a:latin typeface="Times New Roman" pitchFamily="18" charset="0"/>
                <a:ea typeface="ＭＳ Ｐゴシック" charset="0"/>
                <a:cs typeface="Times New Roman" pitchFamily="18" charset="0"/>
              </a:rPr>
              <a:t>on </a:t>
            </a:r>
            <a:r>
              <a:rPr lang="en-GB" sz="1200" u="none" kern="1200" dirty="0">
                <a:solidFill>
                  <a:schemeClr val="tx1"/>
                </a:solidFill>
                <a:effectLst/>
                <a:latin typeface="Times New Roman" pitchFamily="18" charset="0"/>
                <a:ea typeface="ＭＳ Ｐゴシック" charset="0"/>
                <a:cs typeface="Times New Roman" pitchFamily="18" charset="0"/>
              </a:rPr>
              <a:t>approaches </a:t>
            </a:r>
            <a:r>
              <a:rPr lang="en-GB" sz="1200" kern="1200" dirty="0">
                <a:solidFill>
                  <a:schemeClr val="tx1"/>
                </a:solidFill>
                <a:effectLst/>
                <a:latin typeface="Times New Roman" pitchFamily="18" charset="0"/>
                <a:ea typeface="ＭＳ Ｐゴシック" charset="0"/>
                <a:cs typeface="Times New Roman" pitchFamily="18" charset="0"/>
              </a:rPr>
              <a:t>to multilingualism in our rapidly changing world.</a:t>
            </a:r>
            <a:endParaRPr lang="en-US" sz="1200" dirty="0"/>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23</a:t>
            </a:fld>
            <a:endParaRPr lang="en-US" altLang="en-US"/>
          </a:p>
        </p:txBody>
      </p:sp>
    </p:spTree>
    <p:extLst>
      <p:ext uri="{BB962C8B-B14F-4D97-AF65-F5344CB8AC3E}">
        <p14:creationId xmlns:p14="http://schemas.microsoft.com/office/powerpoint/2010/main" val="95779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DCDF42E-9D4D-1446-BDB5-424093E507DD}"/>
              </a:ext>
            </a:extLst>
          </p:cNvPr>
          <p:cNvSpPr>
            <a:spLocks noGrp="1" noRot="1" noChangeAspect="1"/>
          </p:cNvSpPr>
          <p:nvPr>
            <p:ph type="sldImg"/>
          </p:nvPr>
        </p:nvSpPr>
        <p:spPr>
          <a:ln/>
        </p:spPr>
      </p:sp>
      <p:sp>
        <p:nvSpPr>
          <p:cNvPr id="22530" name="Notes Placeholder 2">
            <a:extLst>
              <a:ext uri="{FF2B5EF4-FFF2-40B4-BE49-F238E27FC236}">
                <a16:creationId xmlns:a16="http://schemas.microsoft.com/office/drawing/2014/main" id="{64D95E10-CB8A-F54A-B6EE-17347F51BC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u="none" kern="1200" dirty="0">
                <a:solidFill>
                  <a:schemeClr val="tx1"/>
                </a:solidFill>
                <a:effectLst/>
                <a:latin typeface="Times New Roman" pitchFamily="18" charset="0"/>
                <a:ea typeface="ＭＳ Ｐゴシック" charset="0"/>
                <a:cs typeface="Times New Roman" pitchFamily="18" charset="0"/>
              </a:rPr>
              <a:t>In conclusion, I see languages </a:t>
            </a:r>
            <a:r>
              <a:rPr lang="en-GB" b="0" u="none" kern="1200" dirty="0">
                <a:latin typeface="Arial" panose="020B0604020202020204" pitchFamily="34" charset="0"/>
                <a:cs typeface="Arial" panose="020B0604020202020204" pitchFamily="34" charset="0"/>
              </a:rPr>
              <a:t>as a resource, in all spheres of life. I stress in my work that  ALL  languages, big and small, have value, for individuals, societally and also economically. The </a:t>
            </a:r>
            <a:r>
              <a:rPr lang="en-GB" b="0" i="1" u="none" kern="1200" dirty="0">
                <a:latin typeface="Arial" panose="020B0604020202020204" pitchFamily="34" charset="0"/>
                <a:cs typeface="Arial" panose="020B0604020202020204" pitchFamily="34" charset="0"/>
              </a:rPr>
              <a:t>Linguanomics</a:t>
            </a:r>
            <a:r>
              <a:rPr lang="en-GB" b="0" u="none" kern="1200" dirty="0">
                <a:latin typeface="Arial" panose="020B0604020202020204" pitchFamily="34" charset="0"/>
                <a:cs typeface="Arial" panose="020B0604020202020204" pitchFamily="34" charset="0"/>
              </a:rPr>
              <a:t> perspective I have adopted lately proposes an appreciation of both the social and material potential of languages.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u="none" kern="1200" dirty="0">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u="none" kern="1200" dirty="0">
                <a:solidFill>
                  <a:schemeClr val="tx1"/>
                </a:solidFill>
                <a:effectLst/>
                <a:latin typeface="Arial" panose="020B0604020202020204" pitchFamily="34" charset="0"/>
                <a:ea typeface="ＭＳ Ｐゴシック" charset="0"/>
                <a:cs typeface="Arial" panose="020B0604020202020204" pitchFamily="34" charset="0"/>
              </a:rPr>
              <a:t>Let me briefly share with you a quote</a:t>
            </a:r>
            <a:r>
              <a:rPr lang="en-GB" sz="1200" b="0" u="none" kern="1200" dirty="0">
                <a:solidFill>
                  <a:schemeClr val="tx1"/>
                </a:solidFill>
                <a:effectLst/>
                <a:latin typeface="Times New Roman" pitchFamily="18" charset="0"/>
                <a:ea typeface="ＭＳ Ｐゴシック" charset="0"/>
                <a:cs typeface="Times New Roman" pitchFamily="18" charset="0"/>
              </a:rPr>
              <a:t> by one reviewer, who smartly suggests: Languages have the power to shape our life, our future!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u="none" kern="1200" dirty="0">
                <a:solidFill>
                  <a:schemeClr val="tx1"/>
                </a:solidFill>
                <a:effectLst/>
                <a:latin typeface="Arial" panose="020B0604020202020204" pitchFamily="34" charset="0"/>
                <a:ea typeface="ＭＳ Ｐゴシック" charset="0"/>
                <a:cs typeface="Arial" panose="020B0604020202020204" pitchFamily="34" charset="0"/>
              </a:rPr>
              <a:t>And, we all can benefit from their diversity.</a:t>
            </a:r>
          </a:p>
        </p:txBody>
      </p:sp>
      <p:sp>
        <p:nvSpPr>
          <p:cNvPr id="22531" name="Slide Number Placeholder 3">
            <a:extLst>
              <a:ext uri="{FF2B5EF4-FFF2-40B4-BE49-F238E27FC236}">
                <a16:creationId xmlns:a16="http://schemas.microsoft.com/office/drawing/2014/main" id="{C7EAF960-AA2B-D64B-8C0D-58CD59E348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59F2DAF-7DB7-8C41-AC94-0AC610AA7134}" type="slidenum">
              <a:rPr lang="en-US" altLang="en-US" sz="1300"/>
              <a:pPr eaLnBrk="1" hangingPunct="1"/>
              <a:t>24</a:t>
            </a:fld>
            <a:endParaRPr lang="en-US" altLang="en-US" sz="1300"/>
          </a:p>
        </p:txBody>
      </p:sp>
    </p:spTree>
    <p:extLst>
      <p:ext uri="{BB962C8B-B14F-4D97-AF65-F5344CB8AC3E}">
        <p14:creationId xmlns:p14="http://schemas.microsoft.com/office/powerpoint/2010/main" val="1608417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Ačiū</a:t>
            </a:r>
            <a:r>
              <a:rPr lang="en-US" dirty="0"/>
              <a:t> </a:t>
            </a:r>
            <a:r>
              <a:rPr lang="en-US" dirty="0" err="1"/>
              <a:t>jums</a:t>
            </a:r>
            <a:r>
              <a:rPr lang="en-US" dirty="0"/>
              <a:t>! </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25</a:t>
            </a:fld>
            <a:endParaRPr lang="en-US" altLang="en-US"/>
          </a:p>
        </p:txBody>
      </p:sp>
    </p:spTree>
    <p:extLst>
      <p:ext uri="{BB962C8B-B14F-4D97-AF65-F5344CB8AC3E}">
        <p14:creationId xmlns:p14="http://schemas.microsoft.com/office/powerpoint/2010/main" val="3210230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 had never been to the Baltic region, let alone Lithuania (to be honest, I had to look it up on the map first). I wanted to </a:t>
            </a:r>
            <a:r>
              <a:rPr lang="en-US" u="none" dirty="0"/>
              <a:t>find out about the place, so I bought this guide. Its book cover struck me, quite frankly, as a bit strange. But it aroused my curiosity. I felt I needed to learn the language, to get to understand this Lithuanian culture.</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3</a:t>
            </a:fld>
            <a:endParaRPr lang="en-US" altLang="en-US"/>
          </a:p>
        </p:txBody>
      </p:sp>
    </p:spTree>
    <p:extLst>
      <p:ext uri="{BB962C8B-B14F-4D97-AF65-F5344CB8AC3E}">
        <p14:creationId xmlns:p14="http://schemas.microsoft.com/office/powerpoint/2010/main" val="411835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language books were a good preparation before visiting Lithuania. I enjoyed the systematic approach they offered. There was an element of a story too, and I soon wanted to find out about the progress of the relationship between </a:t>
            </a:r>
            <a:r>
              <a:rPr lang="en-US" dirty="0" err="1"/>
              <a:t>Aldona</a:t>
            </a:r>
            <a:r>
              <a:rPr lang="en-US" dirty="0"/>
              <a:t> and Bilas, who I think was a fictional American visitor. </a:t>
            </a:r>
          </a:p>
          <a:p>
            <a:endParaRPr lang="en-US" dirty="0"/>
          </a:p>
          <a:p>
            <a:r>
              <a:rPr lang="en-US" dirty="0"/>
              <a:t>Studying Lithuanian felt like reactivating years of school Latin. I had always enjoyed Latin and its grammatical complexity. Reviving this now was demanding, but also fun.</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4</a:t>
            </a:fld>
            <a:endParaRPr lang="en-US" altLang="en-US"/>
          </a:p>
        </p:txBody>
      </p:sp>
    </p:spTree>
    <p:extLst>
      <p:ext uri="{BB962C8B-B14F-4D97-AF65-F5344CB8AC3E}">
        <p14:creationId xmlns:p14="http://schemas.microsoft.com/office/powerpoint/2010/main" val="81281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DCDF42E-9D4D-1446-BDB5-424093E507DD}"/>
              </a:ext>
            </a:extLst>
          </p:cNvPr>
          <p:cNvSpPr>
            <a:spLocks noGrp="1" noRot="1" noChangeAspect="1"/>
          </p:cNvSpPr>
          <p:nvPr>
            <p:ph type="sldImg"/>
          </p:nvPr>
        </p:nvSpPr>
        <p:spPr>
          <a:ln/>
        </p:spPr>
      </p:sp>
      <p:sp>
        <p:nvSpPr>
          <p:cNvPr id="22530" name="Notes Placeholder 2">
            <a:extLst>
              <a:ext uri="{FF2B5EF4-FFF2-40B4-BE49-F238E27FC236}">
                <a16:creationId xmlns:a16="http://schemas.microsoft.com/office/drawing/2014/main" id="{64D95E10-CB8A-F54A-B6EE-17347F51BC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ＭＳ Ｐゴシック" charset="0"/>
                <a:cs typeface="Times New Roman" pitchFamily="18" charset="0"/>
              </a:rPr>
              <a:t>So, I had my</a:t>
            </a:r>
            <a:r>
              <a:rPr lang="en-GB" sz="1200" b="1" kern="1200" dirty="0">
                <a:solidFill>
                  <a:schemeClr val="tx1"/>
                </a:solidFill>
                <a:effectLst/>
                <a:latin typeface="Times New Roman" pitchFamily="18" charset="0"/>
                <a:ea typeface="ＭＳ Ｐゴシック" charset="0"/>
                <a:cs typeface="Times New Roman" pitchFamily="18" charset="0"/>
              </a:rPr>
              <a:t> reasons </a:t>
            </a:r>
            <a:r>
              <a:rPr lang="en-GB" sz="1200" kern="1200" dirty="0">
                <a:solidFill>
                  <a:schemeClr val="tx1"/>
                </a:solidFill>
                <a:effectLst/>
                <a:latin typeface="Times New Roman" pitchFamily="18" charset="0"/>
                <a:ea typeface="ＭＳ Ｐゴシック" charset="0"/>
                <a:cs typeface="Times New Roman" pitchFamily="18" charset="0"/>
              </a:rPr>
              <a:t>to learn Lithuanian. A connection had been formed through a chance encounter, on</a:t>
            </a:r>
            <a:r>
              <a:rPr lang="en-GB" sz="1200" u="none" kern="1200" dirty="0">
                <a:solidFill>
                  <a:schemeClr val="tx1"/>
                </a:solidFill>
                <a:effectLst/>
                <a:latin typeface="Times New Roman" pitchFamily="18" charset="0"/>
                <a:ea typeface="ＭＳ Ｐゴシック" charset="0"/>
                <a:cs typeface="Times New Roman" pitchFamily="18" charset="0"/>
              </a:rPr>
              <a:t> the other side of the globe. Our exchange aroused my curiosity and, in due course, deep interest in the culture, the language, the people.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ＭＳ Ｐゴシック" charset="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Times New Roman" pitchFamily="18" charset="0"/>
              <a:ea typeface="ＭＳ Ｐゴシック" charset="0"/>
              <a:cs typeface="Times New Roman" pitchFamily="18" charset="0"/>
            </a:endParaRPr>
          </a:p>
        </p:txBody>
      </p:sp>
      <p:sp>
        <p:nvSpPr>
          <p:cNvPr id="22531" name="Slide Number Placeholder 3">
            <a:extLst>
              <a:ext uri="{FF2B5EF4-FFF2-40B4-BE49-F238E27FC236}">
                <a16:creationId xmlns:a16="http://schemas.microsoft.com/office/drawing/2014/main" id="{C7EAF960-AA2B-D64B-8C0D-58CD59E348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59F2DAF-7DB7-8C41-AC94-0AC610AA7134}" type="slidenum">
              <a:rPr lang="en-US" altLang="en-US" sz="1300"/>
              <a:pPr eaLnBrk="1" hangingPunct="1"/>
              <a:t>5</a:t>
            </a:fld>
            <a:endParaRPr lang="en-US" altLang="en-US" sz="1300"/>
          </a:p>
        </p:txBody>
      </p:sp>
    </p:spTree>
    <p:extLst>
      <p:ext uri="{BB962C8B-B14F-4D97-AF65-F5344CB8AC3E}">
        <p14:creationId xmlns:p14="http://schemas.microsoft.com/office/powerpoint/2010/main" val="363737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In a way, my experience with Lithuanian inspired me to accept a recent invitation to write a book, on ‘why study languages’? I decided to populate it with the personal stories of people from different walks of life, both ordinary and famous. </a:t>
            </a:r>
            <a:r>
              <a:rPr lang="en-GB" sz="1200" b="0" u="none" kern="1200" dirty="0">
                <a:solidFill>
                  <a:schemeClr val="tx1"/>
                </a:solidFill>
                <a:effectLst/>
                <a:latin typeface="Times New Roman" pitchFamily="18" charset="0"/>
                <a:ea typeface="ＭＳ Ｐゴシック" charset="0"/>
                <a:cs typeface="Times New Roman" pitchFamily="18" charset="0"/>
              </a:rPr>
              <a:t>Among them are </a:t>
            </a:r>
            <a:r>
              <a:rPr lang="en-US" b="0" u="none" dirty="0"/>
              <a:t>students, artists, migrants, reporters and managers. The point was to show what drove these people to learn languages:</a:t>
            </a:r>
          </a:p>
          <a:p>
            <a:r>
              <a:rPr lang="en-US" b="0" u="none" dirty="0"/>
              <a:t>For them, it was:</a:t>
            </a:r>
          </a:p>
          <a:p>
            <a:r>
              <a:rPr lang="en-US" b="0" u="none" dirty="0"/>
              <a:t>…curiosity to find out things… it was creativity, and idealism</a:t>
            </a:r>
          </a:p>
          <a:p>
            <a:r>
              <a:rPr lang="en-US" b="0" u="none" dirty="0"/>
              <a:t>…it was also passion, for a language or a culture</a:t>
            </a:r>
          </a:p>
          <a:p>
            <a:r>
              <a:rPr lang="en-US" b="0" u="none" dirty="0"/>
              <a:t>…and perseverance, as in sports</a:t>
            </a:r>
          </a:p>
          <a:p>
            <a:r>
              <a:rPr lang="en-US" b="0" u="none" dirty="0"/>
              <a:t>…for some it was utility and career expectations</a:t>
            </a:r>
          </a:p>
          <a:p>
            <a:r>
              <a:rPr lang="en-US" b="0" u="none" dirty="0"/>
              <a:t>…all of which allowed these individuals to achieve, connect, survive…or fulfil a dream.</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6</a:t>
            </a:fld>
            <a:endParaRPr lang="en-US" altLang="en-US"/>
          </a:p>
        </p:txBody>
      </p:sp>
    </p:spTree>
    <p:extLst>
      <p:ext uri="{BB962C8B-B14F-4D97-AF65-F5344CB8AC3E}">
        <p14:creationId xmlns:p14="http://schemas.microsoft.com/office/powerpoint/2010/main" val="84793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kern="1200" dirty="0">
                <a:solidFill>
                  <a:schemeClr val="tx1"/>
                </a:solidFill>
                <a:effectLst/>
                <a:latin typeface="Times New Roman" pitchFamily="18" charset="0"/>
                <a:ea typeface="ＭＳ Ｐゴシック" charset="0"/>
                <a:cs typeface="Times New Roman" pitchFamily="18" charset="0"/>
              </a:rPr>
              <a:t>Let me briefly introduce two of these individuals on their language journey - we meet:</a:t>
            </a:r>
          </a:p>
          <a:p>
            <a:r>
              <a:rPr lang="en-GB" sz="1200" b="0" u="none" kern="1200" dirty="0" err="1">
                <a:solidFill>
                  <a:schemeClr val="tx1"/>
                </a:solidFill>
                <a:effectLst/>
                <a:latin typeface="Times New Roman" pitchFamily="18" charset="0"/>
                <a:ea typeface="ＭＳ Ｐゴシック" charset="0"/>
                <a:cs typeface="Times New Roman" pitchFamily="18" charset="0"/>
              </a:rPr>
              <a:t>Tommi</a:t>
            </a:r>
            <a:r>
              <a:rPr lang="en-GB" sz="1200" b="0" u="none" kern="1200" dirty="0">
                <a:solidFill>
                  <a:schemeClr val="tx1"/>
                </a:solidFill>
                <a:effectLst/>
                <a:latin typeface="Times New Roman" pitchFamily="18" charset="0"/>
                <a:ea typeface="ＭＳ Ｐゴシック" charset="0"/>
                <a:cs typeface="Times New Roman" pitchFamily="18" charset="0"/>
              </a:rPr>
              <a:t> Myers she is a prize-winning Chef &amp; founder of the </a:t>
            </a:r>
            <a:r>
              <a:rPr lang="en-GB" sz="1200" b="0" u="none" kern="1200" dirty="0" err="1">
                <a:solidFill>
                  <a:schemeClr val="tx1"/>
                </a:solidFill>
                <a:effectLst/>
                <a:latin typeface="Times New Roman" pitchFamily="18" charset="0"/>
                <a:ea typeface="ＭＳ Ｐゴシック" charset="0"/>
                <a:cs typeface="Times New Roman" pitchFamily="18" charset="0"/>
              </a:rPr>
              <a:t>Wahaca</a:t>
            </a:r>
            <a:r>
              <a:rPr lang="en-GB" sz="1200" b="0" u="none" kern="1200" dirty="0">
                <a:solidFill>
                  <a:schemeClr val="tx1"/>
                </a:solidFill>
                <a:effectLst/>
                <a:latin typeface="Times New Roman" pitchFamily="18" charset="0"/>
                <a:ea typeface="ＭＳ Ｐゴシック" charset="0"/>
                <a:cs typeface="Times New Roman" pitchFamily="18" charset="0"/>
              </a:rPr>
              <a:t> restaurant chain. She says: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1" u="none" kern="1200" dirty="0">
                <a:solidFill>
                  <a:schemeClr val="tx1"/>
                </a:solidFill>
                <a:effectLst/>
                <a:latin typeface="Times New Roman" pitchFamily="18" charset="0"/>
                <a:ea typeface="ＭＳ Ｐゴシック" charset="0"/>
                <a:cs typeface="Times New Roman" pitchFamily="18" charset="0"/>
              </a:rPr>
              <a:t>‘There’s this whole resonating kind of language going on that draws you in. The flavour and the language are linked, because the taste, the memory and the words are all bound up into 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u="none" kern="1200" dirty="0">
              <a:solidFill>
                <a:schemeClr val="tx1"/>
              </a:solidFill>
              <a:effectLst/>
              <a:latin typeface="Times New Roman" pitchFamily="18" charset="0"/>
              <a:ea typeface="ＭＳ Ｐゴシック" charset="0"/>
              <a:cs typeface="Times New Roman" pitchFamily="18" charset="0"/>
            </a:endParaRPr>
          </a:p>
          <a:p>
            <a:r>
              <a:rPr lang="en-GB" sz="1200" b="0" u="none" kern="1200" dirty="0">
                <a:solidFill>
                  <a:schemeClr val="tx1"/>
                </a:solidFill>
                <a:effectLst/>
                <a:latin typeface="Times New Roman" pitchFamily="18" charset="0"/>
                <a:ea typeface="ＭＳ Ｐゴシック" charset="0"/>
                <a:cs typeface="Times New Roman" pitchFamily="18" charset="0"/>
              </a:rPr>
              <a:t>Then there is Grand slam winner Martina Navratilova who says:</a:t>
            </a:r>
          </a:p>
          <a:p>
            <a:r>
              <a:rPr lang="en-GB" sz="1200" b="0" i="1" u="none" kern="1200" dirty="0">
                <a:solidFill>
                  <a:schemeClr val="tx1"/>
                </a:solidFill>
                <a:effectLst/>
                <a:latin typeface="Times New Roman" pitchFamily="18" charset="0"/>
                <a:ea typeface="ＭＳ Ｐゴシック" charset="0"/>
                <a:cs typeface="Times New Roman" pitchFamily="18" charset="0"/>
              </a:rPr>
              <a:t>‘Two ‘passports’ expanded my horizons, transformed my life and opened up the world: ‘the game of tennis and languages…. Becoming multilingual has sharpened my brain and reflexes.’ </a:t>
            </a:r>
            <a:endParaRPr lang="en-GB" sz="1200" b="0" u="none" kern="1200" dirty="0">
              <a:solidFill>
                <a:schemeClr val="tx1"/>
              </a:solidFill>
              <a:effectLst/>
              <a:latin typeface="Times New Roman" pitchFamily="18" charset="0"/>
              <a:ea typeface="ＭＳ Ｐゴシック" charset="0"/>
              <a:cs typeface="Times New Roman" pitchFamily="18" charset="0"/>
            </a:endParaRPr>
          </a:p>
          <a:p>
            <a:r>
              <a:rPr lang="en-GB" sz="1200" i="1" kern="1200" dirty="0">
                <a:solidFill>
                  <a:schemeClr val="tx1"/>
                </a:solidFill>
                <a:effectLst/>
                <a:latin typeface="Times New Roman" pitchFamily="18" charset="0"/>
                <a:ea typeface="ＭＳ Ｐゴシック" charset="0"/>
                <a:cs typeface="Times New Roman" pitchFamily="18" charset="0"/>
              </a:rPr>
              <a:t> </a:t>
            </a:r>
            <a:endParaRPr lang="en-GB" sz="1200" kern="1200" dirty="0">
              <a:solidFill>
                <a:schemeClr val="tx1"/>
              </a:solidFill>
              <a:effectLst/>
              <a:latin typeface="Times New Roman" pitchFamily="18" charset="0"/>
              <a:ea typeface="ＭＳ Ｐゴシック" charset="0"/>
              <a:cs typeface="Times New Roman" pitchFamily="18" charset="0"/>
            </a:endParaRPr>
          </a:p>
          <a:p>
            <a:pPr fontAlgn="base"/>
            <a:r>
              <a:rPr lang="en-GB" sz="1200" i="1" kern="1200" dirty="0">
                <a:solidFill>
                  <a:schemeClr val="tx1"/>
                </a:solidFill>
                <a:effectLst/>
                <a:latin typeface="Times New Roman" pitchFamily="18" charset="0"/>
                <a:ea typeface="ＭＳ Ｐゴシック" charset="0"/>
                <a:cs typeface="Times New Roman" pitchFamily="18" charset="0"/>
              </a:rPr>
              <a:t> </a:t>
            </a:r>
            <a:endParaRPr lang="en-GB" sz="1200" kern="1200" dirty="0">
              <a:solidFill>
                <a:schemeClr val="tx1"/>
              </a:solidFill>
              <a:effectLst/>
              <a:latin typeface="Times New Roman" pitchFamily="18" charset="0"/>
              <a:ea typeface="ＭＳ Ｐゴシック" charset="0"/>
              <a:cs typeface="Times New Roman" pitchFamily="18" charset="0"/>
            </a:endParaRPr>
          </a:p>
          <a:p>
            <a:endParaRPr lang="en-GB" sz="1200" kern="1200" dirty="0">
              <a:solidFill>
                <a:schemeClr val="tx1"/>
              </a:solidFill>
              <a:effectLst/>
              <a:latin typeface="Times New Roman" pitchFamily="18" charset="0"/>
              <a:ea typeface="ＭＳ Ｐゴシック"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7</a:t>
            </a:fld>
            <a:endParaRPr lang="en-US" altLang="en-US"/>
          </a:p>
        </p:txBody>
      </p:sp>
    </p:spTree>
    <p:extLst>
      <p:ext uri="{BB962C8B-B14F-4D97-AF65-F5344CB8AC3E}">
        <p14:creationId xmlns:p14="http://schemas.microsoft.com/office/powerpoint/2010/main" val="38145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Going back to my own story, </a:t>
            </a:r>
            <a:r>
              <a:rPr lang="en-US" dirty="0"/>
              <a:t>I was curious about other meaningful connections I could make with Lithuania. So, I looked into past links between Lithuania and my own country, Switzerland. </a:t>
            </a:r>
          </a:p>
          <a:p>
            <a:endParaRPr lang="en-US" dirty="0"/>
          </a:p>
          <a:p>
            <a:r>
              <a:rPr lang="en-US" dirty="0"/>
              <a:t>And indeed, there were several Swiss-Baltic cultural ambassadors and stories. </a:t>
            </a:r>
          </a:p>
          <a:p>
            <a:r>
              <a:rPr lang="en-US" dirty="0"/>
              <a:t>As for myself, I had grown up near Berne and was now preparing for my first of numerous visits to Vilnius, and subsequently also to Riga and Tallinn.</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8</a:t>
            </a:fld>
            <a:endParaRPr lang="en-US" altLang="en-US"/>
          </a:p>
        </p:txBody>
      </p:sp>
    </p:spTree>
    <p:extLst>
      <p:ext uri="{BB962C8B-B14F-4D97-AF65-F5344CB8AC3E}">
        <p14:creationId xmlns:p14="http://schemas.microsoft.com/office/powerpoint/2010/main" val="2354725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soon found out about your very own poet, </a:t>
            </a:r>
            <a:r>
              <a:rPr lang="en-US" dirty="0" err="1"/>
              <a:t>Maironis</a:t>
            </a:r>
            <a:r>
              <a:rPr lang="en-US" dirty="0"/>
              <a:t>. I read his poem about the lake of Lucerne with a translation and liked it from the start – it’s </a:t>
            </a:r>
            <a:r>
              <a:rPr lang="en-US" u="none" dirty="0"/>
              <a:t>a beautiful lake</a:t>
            </a:r>
            <a:r>
              <a:rPr lang="en-US" dirty="0"/>
              <a:t>, and one I know well, from swimming, and rowing: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normalizeH="0" baseline="0" dirty="0">
                <a:ln>
                  <a:noFill/>
                </a:ln>
                <a:solidFill>
                  <a:srgbClr val="FFFFFF"/>
                </a:solidFill>
                <a:effectLst/>
                <a:latin typeface="+mn-lt"/>
                <a:ea typeface="ＭＳ Ｐゴシック" charset="0"/>
                <a:cs typeface="APPLE CHANCERY" panose="03020702040506060504" pitchFamily="66" charset="-79"/>
              </a:rPr>
              <a:t>Ant </a:t>
            </a:r>
            <a:r>
              <a:rPr kumimoji="0" lang="en-US" altLang="en-US" sz="1200" b="0" i="1" u="none" strike="noStrike" kern="1200" cap="none" normalizeH="0" baseline="0" dirty="0" err="1">
                <a:ln>
                  <a:noFill/>
                </a:ln>
                <a:solidFill>
                  <a:srgbClr val="FFFFFF"/>
                </a:solidFill>
                <a:effectLst/>
                <a:latin typeface="+mn-lt"/>
                <a:ea typeface="ＭＳ Ｐゴシック" charset="0"/>
                <a:cs typeface="APPLE CHANCERY" panose="03020702040506060504" pitchFamily="66" charset="-79"/>
              </a:rPr>
              <a:t>ežero</a:t>
            </a:r>
            <a:r>
              <a:rPr kumimoji="0" lang="en-US" altLang="en-US" sz="1200" b="0" i="1" u="none" strike="noStrike" kern="1200" cap="none" normalizeH="0" baseline="0" dirty="0">
                <a:ln>
                  <a:noFill/>
                </a:ln>
                <a:solidFill>
                  <a:srgbClr val="FFFFFF"/>
                </a:solidFill>
                <a:effectLst/>
                <a:latin typeface="+mn-lt"/>
                <a:ea typeface="ＭＳ Ｐゴシック" charset="0"/>
                <a:cs typeface="APPLE CHANCERY" panose="03020702040506060504" pitchFamily="66" charset="-79"/>
              </a:rPr>
              <a:t> </a:t>
            </a:r>
            <a:r>
              <a:rPr kumimoji="0" lang="en-US" altLang="en-US" sz="1200" b="0" i="1" u="none" strike="noStrike" kern="1200" cap="none" normalizeH="0" baseline="0" dirty="0" err="1">
                <a:ln>
                  <a:noFill/>
                </a:ln>
                <a:solidFill>
                  <a:srgbClr val="FFFFFF"/>
                </a:solidFill>
                <a:effectLst/>
                <a:latin typeface="+mn-lt"/>
                <a:ea typeface="ＭＳ Ｐゴシック" charset="0"/>
                <a:cs typeface="APPLE CHANCERY" panose="03020702040506060504" pitchFamily="66" charset="-79"/>
              </a:rPr>
              <a:t>keturių</a:t>
            </a:r>
            <a:r>
              <a:rPr kumimoji="0" lang="en-US" altLang="en-US" sz="1200" b="0" i="1" u="none" strike="noStrike" kern="1200" cap="none" normalizeH="0" baseline="0" dirty="0">
                <a:ln>
                  <a:noFill/>
                </a:ln>
                <a:solidFill>
                  <a:srgbClr val="FFFFFF"/>
                </a:solidFill>
                <a:effectLst/>
                <a:latin typeface="+mn-lt"/>
                <a:ea typeface="ＭＳ Ｐゴシック" charset="0"/>
                <a:cs typeface="APPLE CHANCERY" panose="03020702040506060504" pitchFamily="66" charset="-79"/>
              </a:rPr>
              <a:t> </a:t>
            </a:r>
            <a:r>
              <a:rPr kumimoji="0" lang="en-US" altLang="en-US" sz="1200" b="0" i="1" u="none" strike="noStrike" kern="1200" cap="none" normalizeH="0" baseline="0" dirty="0" err="1">
                <a:ln>
                  <a:noFill/>
                </a:ln>
                <a:solidFill>
                  <a:srgbClr val="FFFFFF"/>
                </a:solidFill>
                <a:effectLst/>
                <a:latin typeface="+mn-lt"/>
                <a:ea typeface="ＭＳ Ｐゴシック" charset="0"/>
                <a:cs typeface="APPLE CHANCERY" panose="03020702040506060504" pitchFamily="66" charset="-79"/>
              </a:rPr>
              <a:t>kantonų</a:t>
            </a:r>
            <a:r>
              <a:rPr kumimoji="0" lang="en-US" altLang="en-US" sz="1200" b="0" i="0" u="none" strike="noStrike" kern="1200" cap="none" normalizeH="0" baseline="0" dirty="0">
                <a:ln>
                  <a:noFill/>
                </a:ln>
                <a:solidFill>
                  <a:srgbClr val="FFFFFF"/>
                </a:solidFill>
                <a:effectLst/>
                <a:latin typeface="+mn-lt"/>
                <a:ea typeface="ＭＳ Ｐゴシック" charset="0"/>
                <a:cs typeface="Apple Chancery" panose="03020702040506060504" pitchFamily="66" charset="-79"/>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a:t>
            </a:r>
            <a:r>
              <a:rPr lang="en-US" b="0" dirty="0"/>
              <a:t> really </a:t>
            </a:r>
            <a:r>
              <a:rPr lang="en-US" dirty="0"/>
              <a:t>got the atmosphere right! In fact, as I came to find out later on, our countries’ genuine love for nature is one of the main elements that connects us.</a:t>
            </a:r>
          </a:p>
        </p:txBody>
      </p:sp>
      <p:sp>
        <p:nvSpPr>
          <p:cNvPr id="4" name="Slide Number Placeholder 3"/>
          <p:cNvSpPr>
            <a:spLocks noGrp="1"/>
          </p:cNvSpPr>
          <p:nvPr>
            <p:ph type="sldNum" sz="quarter" idx="5"/>
          </p:nvPr>
        </p:nvSpPr>
        <p:spPr/>
        <p:txBody>
          <a:bodyPr/>
          <a:lstStyle/>
          <a:p>
            <a:fld id="{58AD2C3A-C616-4744-AD8A-8E542C893F12}" type="slidenum">
              <a:rPr lang="en-US" altLang="en-US" smtClean="0"/>
              <a:pPr/>
              <a:t>9</a:t>
            </a:fld>
            <a:endParaRPr lang="en-US" altLang="en-US"/>
          </a:p>
        </p:txBody>
      </p:sp>
    </p:spTree>
    <p:extLst>
      <p:ext uri="{BB962C8B-B14F-4D97-AF65-F5344CB8AC3E}">
        <p14:creationId xmlns:p14="http://schemas.microsoft.com/office/powerpoint/2010/main" val="325399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nl-BE"/>
          </a:p>
        </p:txBody>
      </p:sp>
      <p:sp>
        <p:nvSpPr>
          <p:cNvPr id="4" name="Rectangle 4">
            <a:extLst>
              <a:ext uri="{FF2B5EF4-FFF2-40B4-BE49-F238E27FC236}">
                <a16:creationId xmlns:a16="http://schemas.microsoft.com/office/drawing/2014/main" id="{CECBCAC0-4A6E-7042-BBB6-4BBC91D392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D16E2B-1649-6C4F-862B-561C1F2C5572}"/>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6" name="Rectangle 6">
            <a:extLst>
              <a:ext uri="{FF2B5EF4-FFF2-40B4-BE49-F238E27FC236}">
                <a16:creationId xmlns:a16="http://schemas.microsoft.com/office/drawing/2014/main" id="{57D99A89-63C2-B349-9908-E8A0B0770B76}"/>
              </a:ext>
            </a:extLst>
          </p:cNvPr>
          <p:cNvSpPr>
            <a:spLocks noGrp="1" noChangeArrowheads="1"/>
          </p:cNvSpPr>
          <p:nvPr>
            <p:ph type="sldNum" sz="quarter" idx="12"/>
          </p:nvPr>
        </p:nvSpPr>
        <p:spPr>
          <a:ln/>
        </p:spPr>
        <p:txBody>
          <a:bodyPr/>
          <a:lstStyle>
            <a:lvl1pPr>
              <a:defRPr/>
            </a:lvl1pPr>
          </a:lstStyle>
          <a:p>
            <a:fld id="{8521BB05-A641-CF4B-865B-EB07C3EBC546}" type="slidenum">
              <a:rPr lang="en-US" altLang="en-US"/>
              <a:pPr/>
              <a:t>‹#›</a:t>
            </a:fld>
            <a:endParaRPr lang="en-US" altLang="en-US"/>
          </a:p>
        </p:txBody>
      </p:sp>
    </p:spTree>
    <p:extLst>
      <p:ext uri="{BB962C8B-B14F-4D97-AF65-F5344CB8AC3E}">
        <p14:creationId xmlns:p14="http://schemas.microsoft.com/office/powerpoint/2010/main" val="219805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4">
            <a:extLst>
              <a:ext uri="{FF2B5EF4-FFF2-40B4-BE49-F238E27FC236}">
                <a16:creationId xmlns:a16="http://schemas.microsoft.com/office/drawing/2014/main" id="{3AF4BC20-C0D5-D84D-A383-566F356E00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C9C267-7F8F-7C4D-AF02-A16939E9CC65}"/>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6" name="Rectangle 6">
            <a:extLst>
              <a:ext uri="{FF2B5EF4-FFF2-40B4-BE49-F238E27FC236}">
                <a16:creationId xmlns:a16="http://schemas.microsoft.com/office/drawing/2014/main" id="{B55A11A5-E01A-9C4C-8DF1-0D1DD1018966}"/>
              </a:ext>
            </a:extLst>
          </p:cNvPr>
          <p:cNvSpPr>
            <a:spLocks noGrp="1" noChangeArrowheads="1"/>
          </p:cNvSpPr>
          <p:nvPr>
            <p:ph type="sldNum" sz="quarter" idx="12"/>
          </p:nvPr>
        </p:nvSpPr>
        <p:spPr>
          <a:ln/>
        </p:spPr>
        <p:txBody>
          <a:bodyPr/>
          <a:lstStyle>
            <a:lvl1pPr>
              <a:defRPr/>
            </a:lvl1pPr>
          </a:lstStyle>
          <a:p>
            <a:fld id="{D031205F-3AB7-E343-8A9C-F5E290A9DBF7}" type="slidenum">
              <a:rPr lang="en-US" altLang="en-US"/>
              <a:pPr/>
              <a:t>‹#›</a:t>
            </a:fld>
            <a:endParaRPr lang="en-US" altLang="en-US"/>
          </a:p>
        </p:txBody>
      </p:sp>
    </p:spTree>
    <p:extLst>
      <p:ext uri="{BB962C8B-B14F-4D97-AF65-F5344CB8AC3E}">
        <p14:creationId xmlns:p14="http://schemas.microsoft.com/office/powerpoint/2010/main" val="190712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4">
            <a:extLst>
              <a:ext uri="{FF2B5EF4-FFF2-40B4-BE49-F238E27FC236}">
                <a16:creationId xmlns:a16="http://schemas.microsoft.com/office/drawing/2014/main" id="{7FDC155C-EF21-E14F-B4C5-190EE53803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536E07-7061-3243-821A-5A43B9E059A7}"/>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6" name="Rectangle 6">
            <a:extLst>
              <a:ext uri="{FF2B5EF4-FFF2-40B4-BE49-F238E27FC236}">
                <a16:creationId xmlns:a16="http://schemas.microsoft.com/office/drawing/2014/main" id="{F178F9F6-8660-5949-8E0F-0CA9C0493732}"/>
              </a:ext>
            </a:extLst>
          </p:cNvPr>
          <p:cNvSpPr>
            <a:spLocks noGrp="1" noChangeArrowheads="1"/>
          </p:cNvSpPr>
          <p:nvPr>
            <p:ph type="sldNum" sz="quarter" idx="12"/>
          </p:nvPr>
        </p:nvSpPr>
        <p:spPr>
          <a:ln/>
        </p:spPr>
        <p:txBody>
          <a:bodyPr/>
          <a:lstStyle>
            <a:lvl1pPr>
              <a:defRPr/>
            </a:lvl1pPr>
          </a:lstStyle>
          <a:p>
            <a:fld id="{85949AAA-B944-3C49-A1F7-2A953876116A}" type="slidenum">
              <a:rPr lang="en-US" altLang="en-US"/>
              <a:pPr/>
              <a:t>‹#›</a:t>
            </a:fld>
            <a:endParaRPr lang="en-US" altLang="en-US"/>
          </a:p>
        </p:txBody>
      </p:sp>
    </p:spTree>
    <p:extLst>
      <p:ext uri="{BB962C8B-B14F-4D97-AF65-F5344CB8AC3E}">
        <p14:creationId xmlns:p14="http://schemas.microsoft.com/office/powerpoint/2010/main" val="224499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4">
            <a:extLst>
              <a:ext uri="{FF2B5EF4-FFF2-40B4-BE49-F238E27FC236}">
                <a16:creationId xmlns:a16="http://schemas.microsoft.com/office/drawing/2014/main" id="{25AC8E9B-6D5E-1B48-8476-438A09A68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11C5C3-6ABF-0A4C-A005-FB232233916C}"/>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6" name="Rectangle 6">
            <a:extLst>
              <a:ext uri="{FF2B5EF4-FFF2-40B4-BE49-F238E27FC236}">
                <a16:creationId xmlns:a16="http://schemas.microsoft.com/office/drawing/2014/main" id="{3F0B1415-5196-FD40-949E-F14E5E0682C3}"/>
              </a:ext>
            </a:extLst>
          </p:cNvPr>
          <p:cNvSpPr>
            <a:spLocks noGrp="1" noChangeArrowheads="1"/>
          </p:cNvSpPr>
          <p:nvPr>
            <p:ph type="sldNum" sz="quarter" idx="12"/>
          </p:nvPr>
        </p:nvSpPr>
        <p:spPr>
          <a:ln/>
        </p:spPr>
        <p:txBody>
          <a:bodyPr/>
          <a:lstStyle>
            <a:lvl1pPr>
              <a:defRPr/>
            </a:lvl1pPr>
          </a:lstStyle>
          <a:p>
            <a:fld id="{CBE024CA-74D0-384A-8A93-A15991F4A34B}" type="slidenum">
              <a:rPr lang="en-US" altLang="en-US"/>
              <a:pPr/>
              <a:t>‹#›</a:t>
            </a:fld>
            <a:endParaRPr lang="en-US" altLang="en-US"/>
          </a:p>
        </p:txBody>
      </p:sp>
    </p:spTree>
    <p:extLst>
      <p:ext uri="{BB962C8B-B14F-4D97-AF65-F5344CB8AC3E}">
        <p14:creationId xmlns:p14="http://schemas.microsoft.com/office/powerpoint/2010/main" val="73523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a:extLst>
              <a:ext uri="{FF2B5EF4-FFF2-40B4-BE49-F238E27FC236}">
                <a16:creationId xmlns:a16="http://schemas.microsoft.com/office/drawing/2014/main" id="{7149FF15-E5EE-BA43-B37F-CAAE14906E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F31A12-59B0-A641-86B5-0F1D35D7B136}"/>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6" name="Rectangle 6">
            <a:extLst>
              <a:ext uri="{FF2B5EF4-FFF2-40B4-BE49-F238E27FC236}">
                <a16:creationId xmlns:a16="http://schemas.microsoft.com/office/drawing/2014/main" id="{6CF50291-3B85-1F44-8776-F3FE8D03F0F3}"/>
              </a:ext>
            </a:extLst>
          </p:cNvPr>
          <p:cNvSpPr>
            <a:spLocks noGrp="1" noChangeArrowheads="1"/>
          </p:cNvSpPr>
          <p:nvPr>
            <p:ph type="sldNum" sz="quarter" idx="12"/>
          </p:nvPr>
        </p:nvSpPr>
        <p:spPr>
          <a:ln/>
        </p:spPr>
        <p:txBody>
          <a:bodyPr/>
          <a:lstStyle>
            <a:lvl1pPr>
              <a:defRPr/>
            </a:lvl1pPr>
          </a:lstStyle>
          <a:p>
            <a:fld id="{E452F8BD-EC55-AB4B-94CF-1715E3CA89CB}" type="slidenum">
              <a:rPr lang="en-US" altLang="en-US"/>
              <a:pPr/>
              <a:t>‹#›</a:t>
            </a:fld>
            <a:endParaRPr lang="en-US" altLang="en-US"/>
          </a:p>
        </p:txBody>
      </p:sp>
    </p:spTree>
    <p:extLst>
      <p:ext uri="{BB962C8B-B14F-4D97-AF65-F5344CB8AC3E}">
        <p14:creationId xmlns:p14="http://schemas.microsoft.com/office/powerpoint/2010/main" val="248417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Rectangle 4">
            <a:extLst>
              <a:ext uri="{FF2B5EF4-FFF2-40B4-BE49-F238E27FC236}">
                <a16:creationId xmlns:a16="http://schemas.microsoft.com/office/drawing/2014/main" id="{6D4E5467-B164-5248-98DD-8F51E28285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08D025-11AE-3647-84B0-8063CA788B61}"/>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7" name="Rectangle 6">
            <a:extLst>
              <a:ext uri="{FF2B5EF4-FFF2-40B4-BE49-F238E27FC236}">
                <a16:creationId xmlns:a16="http://schemas.microsoft.com/office/drawing/2014/main" id="{1912C147-14A3-D746-9171-C5F743A972C0}"/>
              </a:ext>
            </a:extLst>
          </p:cNvPr>
          <p:cNvSpPr>
            <a:spLocks noGrp="1" noChangeArrowheads="1"/>
          </p:cNvSpPr>
          <p:nvPr>
            <p:ph type="sldNum" sz="quarter" idx="12"/>
          </p:nvPr>
        </p:nvSpPr>
        <p:spPr>
          <a:ln/>
        </p:spPr>
        <p:txBody>
          <a:bodyPr/>
          <a:lstStyle>
            <a:lvl1pPr>
              <a:defRPr/>
            </a:lvl1pPr>
          </a:lstStyle>
          <a:p>
            <a:fld id="{C6DA1A6B-FAD9-D149-AB4C-F9C68F99DB17}" type="slidenum">
              <a:rPr lang="en-US" altLang="en-US"/>
              <a:pPr/>
              <a:t>‹#›</a:t>
            </a:fld>
            <a:endParaRPr lang="en-US" altLang="en-US"/>
          </a:p>
        </p:txBody>
      </p:sp>
    </p:spTree>
    <p:extLst>
      <p:ext uri="{BB962C8B-B14F-4D97-AF65-F5344CB8AC3E}">
        <p14:creationId xmlns:p14="http://schemas.microsoft.com/office/powerpoint/2010/main" val="113276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Rectangle 4">
            <a:extLst>
              <a:ext uri="{FF2B5EF4-FFF2-40B4-BE49-F238E27FC236}">
                <a16:creationId xmlns:a16="http://schemas.microsoft.com/office/drawing/2014/main" id="{665C81B1-E2D2-CC4F-9BAA-67F040D3D06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5B6D69-68D3-3742-AF7E-5171B7923DB1}"/>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9" name="Rectangle 6">
            <a:extLst>
              <a:ext uri="{FF2B5EF4-FFF2-40B4-BE49-F238E27FC236}">
                <a16:creationId xmlns:a16="http://schemas.microsoft.com/office/drawing/2014/main" id="{195CFEBC-067B-ED47-A94C-9A8973AA0D9A}"/>
              </a:ext>
            </a:extLst>
          </p:cNvPr>
          <p:cNvSpPr>
            <a:spLocks noGrp="1" noChangeArrowheads="1"/>
          </p:cNvSpPr>
          <p:nvPr>
            <p:ph type="sldNum" sz="quarter" idx="12"/>
          </p:nvPr>
        </p:nvSpPr>
        <p:spPr>
          <a:ln/>
        </p:spPr>
        <p:txBody>
          <a:bodyPr/>
          <a:lstStyle>
            <a:lvl1pPr>
              <a:defRPr/>
            </a:lvl1pPr>
          </a:lstStyle>
          <a:p>
            <a:fld id="{5785B50B-4C56-3A4D-97C0-390F31689DF0}" type="slidenum">
              <a:rPr lang="en-US" altLang="en-US"/>
              <a:pPr/>
              <a:t>‹#›</a:t>
            </a:fld>
            <a:endParaRPr lang="en-US" altLang="en-US"/>
          </a:p>
        </p:txBody>
      </p:sp>
    </p:spTree>
    <p:extLst>
      <p:ext uri="{BB962C8B-B14F-4D97-AF65-F5344CB8AC3E}">
        <p14:creationId xmlns:p14="http://schemas.microsoft.com/office/powerpoint/2010/main" val="339124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4">
            <a:extLst>
              <a:ext uri="{FF2B5EF4-FFF2-40B4-BE49-F238E27FC236}">
                <a16:creationId xmlns:a16="http://schemas.microsoft.com/office/drawing/2014/main" id="{0617B98E-F74A-8442-BFA9-AE37BDF6D5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CFF0A1-D46D-4A46-856A-88895A6E249C}"/>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5" name="Rectangle 6">
            <a:extLst>
              <a:ext uri="{FF2B5EF4-FFF2-40B4-BE49-F238E27FC236}">
                <a16:creationId xmlns:a16="http://schemas.microsoft.com/office/drawing/2014/main" id="{3CE98A8F-98C0-4F49-B052-1719CCD1F525}"/>
              </a:ext>
            </a:extLst>
          </p:cNvPr>
          <p:cNvSpPr>
            <a:spLocks noGrp="1" noChangeArrowheads="1"/>
          </p:cNvSpPr>
          <p:nvPr>
            <p:ph type="sldNum" sz="quarter" idx="12"/>
          </p:nvPr>
        </p:nvSpPr>
        <p:spPr>
          <a:ln/>
        </p:spPr>
        <p:txBody>
          <a:bodyPr/>
          <a:lstStyle>
            <a:lvl1pPr>
              <a:defRPr/>
            </a:lvl1pPr>
          </a:lstStyle>
          <a:p>
            <a:fld id="{7E95EF4A-D816-234D-96D2-D27412371CF3}" type="slidenum">
              <a:rPr lang="en-US" altLang="en-US"/>
              <a:pPr/>
              <a:t>‹#›</a:t>
            </a:fld>
            <a:endParaRPr lang="en-US" altLang="en-US"/>
          </a:p>
        </p:txBody>
      </p:sp>
    </p:spTree>
    <p:extLst>
      <p:ext uri="{BB962C8B-B14F-4D97-AF65-F5344CB8AC3E}">
        <p14:creationId xmlns:p14="http://schemas.microsoft.com/office/powerpoint/2010/main" val="307926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41832E-B9D2-3245-BB85-5C1F7E9CEB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1B804DF-CB1A-0141-AA6A-AECCC92BC5A4}"/>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4" name="Rectangle 6">
            <a:extLst>
              <a:ext uri="{FF2B5EF4-FFF2-40B4-BE49-F238E27FC236}">
                <a16:creationId xmlns:a16="http://schemas.microsoft.com/office/drawing/2014/main" id="{EB9EA745-ED79-644A-9682-3CF43BEBBA81}"/>
              </a:ext>
            </a:extLst>
          </p:cNvPr>
          <p:cNvSpPr>
            <a:spLocks noGrp="1" noChangeArrowheads="1"/>
          </p:cNvSpPr>
          <p:nvPr>
            <p:ph type="sldNum" sz="quarter" idx="12"/>
          </p:nvPr>
        </p:nvSpPr>
        <p:spPr>
          <a:ln/>
        </p:spPr>
        <p:txBody>
          <a:bodyPr/>
          <a:lstStyle>
            <a:lvl1pPr>
              <a:defRPr/>
            </a:lvl1pPr>
          </a:lstStyle>
          <a:p>
            <a:fld id="{657AB840-3F5F-AC4A-A9A4-E101B1D1B2D9}" type="slidenum">
              <a:rPr lang="en-US" altLang="en-US"/>
              <a:pPr/>
              <a:t>‹#›</a:t>
            </a:fld>
            <a:endParaRPr lang="en-US" altLang="en-US"/>
          </a:p>
        </p:txBody>
      </p:sp>
    </p:spTree>
    <p:extLst>
      <p:ext uri="{BB962C8B-B14F-4D97-AF65-F5344CB8AC3E}">
        <p14:creationId xmlns:p14="http://schemas.microsoft.com/office/powerpoint/2010/main" val="332002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6758F2E0-C0FB-C04E-B4E5-DADDC5CD4C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F65E2D-40CC-CE4C-9012-BFCC3D698B1B}"/>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7" name="Rectangle 6">
            <a:extLst>
              <a:ext uri="{FF2B5EF4-FFF2-40B4-BE49-F238E27FC236}">
                <a16:creationId xmlns:a16="http://schemas.microsoft.com/office/drawing/2014/main" id="{4E6753A5-A074-7543-971D-231D49CC9835}"/>
              </a:ext>
            </a:extLst>
          </p:cNvPr>
          <p:cNvSpPr>
            <a:spLocks noGrp="1" noChangeArrowheads="1"/>
          </p:cNvSpPr>
          <p:nvPr>
            <p:ph type="sldNum" sz="quarter" idx="12"/>
          </p:nvPr>
        </p:nvSpPr>
        <p:spPr>
          <a:ln/>
        </p:spPr>
        <p:txBody>
          <a:bodyPr/>
          <a:lstStyle>
            <a:lvl1pPr>
              <a:defRPr/>
            </a:lvl1pPr>
          </a:lstStyle>
          <a:p>
            <a:fld id="{E6E85234-136F-6542-9FE9-9756E01A1EFD}" type="slidenum">
              <a:rPr lang="en-US" altLang="en-US"/>
              <a:pPr/>
              <a:t>‹#›</a:t>
            </a:fld>
            <a:endParaRPr lang="en-US" altLang="en-US"/>
          </a:p>
        </p:txBody>
      </p:sp>
    </p:spTree>
    <p:extLst>
      <p:ext uri="{BB962C8B-B14F-4D97-AF65-F5344CB8AC3E}">
        <p14:creationId xmlns:p14="http://schemas.microsoft.com/office/powerpoint/2010/main" val="970432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5BD52C9F-474C-654E-A8DF-1AF32CBF60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89BE5E-21E8-6445-9236-85A4ABEE3051}"/>
              </a:ext>
            </a:extLst>
          </p:cNvPr>
          <p:cNvSpPr>
            <a:spLocks noGrp="1" noChangeArrowheads="1"/>
          </p:cNvSpPr>
          <p:nvPr>
            <p:ph type="ftr" sz="quarter" idx="11"/>
          </p:nvPr>
        </p:nvSpPr>
        <p:spPr>
          <a:ln/>
        </p:spPr>
        <p:txBody>
          <a:bodyPr/>
          <a:lstStyle>
            <a:lvl1pPr>
              <a:defRPr/>
            </a:lvl1pPr>
          </a:lstStyle>
          <a:p>
            <a:pPr>
              <a:defRPr/>
            </a:pPr>
            <a:r>
              <a:rPr lang="en-US"/>
              <a:t>LITAKos seminaras - 2022 sausio 25</a:t>
            </a:r>
          </a:p>
        </p:txBody>
      </p:sp>
      <p:sp>
        <p:nvSpPr>
          <p:cNvPr id="7" name="Rectangle 6">
            <a:extLst>
              <a:ext uri="{FF2B5EF4-FFF2-40B4-BE49-F238E27FC236}">
                <a16:creationId xmlns:a16="http://schemas.microsoft.com/office/drawing/2014/main" id="{9CD9480A-3C06-1944-AFDF-5593780113C5}"/>
              </a:ext>
            </a:extLst>
          </p:cNvPr>
          <p:cNvSpPr>
            <a:spLocks noGrp="1" noChangeArrowheads="1"/>
          </p:cNvSpPr>
          <p:nvPr>
            <p:ph type="sldNum" sz="quarter" idx="12"/>
          </p:nvPr>
        </p:nvSpPr>
        <p:spPr>
          <a:ln/>
        </p:spPr>
        <p:txBody>
          <a:bodyPr/>
          <a:lstStyle>
            <a:lvl1pPr>
              <a:defRPr/>
            </a:lvl1pPr>
          </a:lstStyle>
          <a:p>
            <a:fld id="{8B3BF642-D3A6-4F46-B552-D9DC36221273}" type="slidenum">
              <a:rPr lang="en-US" altLang="en-US"/>
              <a:pPr/>
              <a:t>‹#›</a:t>
            </a:fld>
            <a:endParaRPr lang="en-US" altLang="en-US"/>
          </a:p>
        </p:txBody>
      </p:sp>
    </p:spTree>
    <p:extLst>
      <p:ext uri="{BB962C8B-B14F-4D97-AF65-F5344CB8AC3E}">
        <p14:creationId xmlns:p14="http://schemas.microsoft.com/office/powerpoint/2010/main" val="1575210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BC4D88-723D-4C49-A387-68D1FE3386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C21C0DC-8160-6B42-9FA8-930B9FA2ADB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F446EE-6C6A-094B-9A7A-F5F22BC5FE1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Times New Roman" pitchFamily="18" charset="0"/>
              </a:defRPr>
            </a:lvl1pPr>
          </a:lstStyle>
          <a:p>
            <a:pPr>
              <a:defRPr/>
            </a:pPr>
            <a:endParaRPr lang="en-US"/>
          </a:p>
        </p:txBody>
      </p:sp>
      <p:sp>
        <p:nvSpPr>
          <p:cNvPr id="1029" name="Rectangle 5">
            <a:extLst>
              <a:ext uri="{FF2B5EF4-FFF2-40B4-BE49-F238E27FC236}">
                <a16:creationId xmlns:a16="http://schemas.microsoft.com/office/drawing/2014/main" id="{1429762A-0824-534E-B8C9-072FA12C0E0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Times New Roman" pitchFamily="18" charset="0"/>
              </a:defRPr>
            </a:lvl1pPr>
          </a:lstStyle>
          <a:p>
            <a:pPr>
              <a:defRPr/>
            </a:pPr>
            <a:r>
              <a:rPr lang="en-US"/>
              <a:t>LITAKos seminaras - 2022 sausio 25</a:t>
            </a:r>
          </a:p>
        </p:txBody>
      </p:sp>
      <p:sp>
        <p:nvSpPr>
          <p:cNvPr id="1030" name="Rectangle 6">
            <a:extLst>
              <a:ext uri="{FF2B5EF4-FFF2-40B4-BE49-F238E27FC236}">
                <a16:creationId xmlns:a16="http://schemas.microsoft.com/office/drawing/2014/main" id="{8FFC7B57-AA8C-B749-B277-AB38A6AC68F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AAE7096-BBF9-6047-9B30-8EE554B72F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gabriele.hogan-brun@vdu.lt" TargetMode="Externa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https://images.unsplash.com/photo-1567620905732-2d1ec7ab7445?ixlib=rb-1.2.1&amp;ixid=MXwxMjA3fDB8MHxwaG90by1wYWdlfHx8fGVufDB8fHw%3D&amp;auto=format&amp;fit=crop&amp;w=1000&amp;q=8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https://images.unsplash.com/photo-1567620905732-2d1ec7ab7445?ixlib=rb-1.2.1&amp;ixid=MXwxMjA3fDB8MHxwaG90by1wYWdlfHx8fGVufDB8fHw%3D&amp;auto=format&amp;fit=crop&amp;w=1000&amp;q=80" TargetMode="Externa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hyperlink" Target="http://web.archive.org/web/20070627200951/http:/www.blain-online.org/workshop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ondonpublishingpartnership.co.uk/why-study-languag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www.bloomsbury.com/uk/linguanomics-978147423829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7.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customXml" Target="../ink/ink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customXml" Target="../ink/ink5.xml"/><Relationship Id="rId5" Type="http://schemas.openxmlformats.org/officeDocument/2006/relationships/image" Target="../media/image8.jpeg"/><Relationship Id="rId10" Type="http://schemas.openxmlformats.org/officeDocument/2006/relationships/customXml" Target="../ink/ink4.xml"/><Relationship Id="rId4" Type="http://schemas.openxmlformats.org/officeDocument/2006/relationships/image" Target="../media/image7.jpeg"/><Relationship Id="rId9" Type="http://schemas.openxmlformats.org/officeDocument/2006/relationships/customXml" Target="../ink/ink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jpe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https://images.unsplash.com/photo-1489157133503-78f2a7b6808e?ixlib=rb-1.2.1&amp;ixid=MXwxMjA3fDB8MHxwaG90by1wYWdlfHx8fGVufDB8fHw%3D&amp;auto=format&amp;fit=crop&amp;w=1000&amp;q=80" TargetMode="External"/><Relationship Id="rId11" Type="http://schemas.openxmlformats.org/officeDocument/2006/relationships/image" Target="../media/image15.jpeg"/><Relationship Id="rId5" Type="http://schemas.openxmlformats.org/officeDocument/2006/relationships/image" Target="../media/image11.jpeg"/><Relationship Id="rId1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https://images.unsplash.com/photo-1498038432885-c6f3f1b912ee?ixlib=rb-1.2.1&amp;ixid=MXwxMjA3fDB8MHxwaG90by1wYWdlfHx8fGVufDB8fHw%3D&amp;auto=format&amp;fit=crop&amp;w=1000&amp;q=80" TargetMode="External"/><Relationship Id="rId9" Type="http://schemas.openxmlformats.org/officeDocument/2006/relationships/image" Target="https://images.unsplash.com/photo-1507208773393-40d9fc670acf?ixlib=rb-1.2.1&amp;ixid=MXwxMjA3fDB8MHxzZWFyY2h8MjgxfHxidXNpbmVzcyUyMHBlb3BsZXxlbnwwfHwwfA%3D%3D&amp;w=1000&amp;q=80" TargetMode="External"/><Relationship Id="rId14" Type="http://schemas.openxmlformats.org/officeDocument/2006/relationships/image" Target="https://images.unsplash.com/photo-1567620905732-2d1ec7ab7445?ixlib=rb-1.2.1&amp;ixid=MXwxMjA3fDB8MHxwaG90by1wYWdlfHx8fGVufDB8fHw%3D&amp;auto=format&amp;fit=crop&amp;w=1000&amp;q=8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jpeg"/><Relationship Id="rId7" Type="http://schemas.openxmlformats.org/officeDocument/2006/relationships/customXml" Target="../ink/ink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https://images.unsplash.com/photo-1567620905732-2d1ec7ab7445?ixlib=rb-1.2.1&amp;ixid=MXwxMjA3fDB8MHxwaG90by1wYWdlfHx8fGVufDB8fHw%3D&amp;auto=format&amp;fit=crop&amp;w=1000&amp;q=80"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8" name="Picture 6">
            <a:extLst>
              <a:ext uri="{FF2B5EF4-FFF2-40B4-BE49-F238E27FC236}">
                <a16:creationId xmlns:a16="http://schemas.microsoft.com/office/drawing/2014/main" id="{3C1929A9-3E5A-7E43-B35E-6D90291899C0}"/>
              </a:ext>
            </a:extLst>
          </p:cNvPr>
          <p:cNvPicPr>
            <a:picLocks noChangeAspect="1" noChangeArrowheads="1"/>
          </p:cNvPicPr>
          <p:nvPr/>
        </p:nvPicPr>
        <p:blipFill>
          <a:blip r:embed="rId3">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1113" y="-30446"/>
            <a:ext cx="9155113" cy="7517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 name="Rectangle 77">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3721" y="1913722"/>
            <a:ext cx="6858000"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925"/>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6188"/>
            <a:ext cx="6857572" cy="268605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6" name="Rectangle 5">
            <a:extLst>
              <a:ext uri="{FF2B5EF4-FFF2-40B4-BE49-F238E27FC236}">
                <a16:creationId xmlns:a16="http://schemas.microsoft.com/office/drawing/2014/main" id="{D5D728E3-0604-6B47-BCC2-A7B134297859}"/>
              </a:ext>
            </a:extLst>
          </p:cNvPr>
          <p:cNvSpPr>
            <a:spLocks noGrp="1" noChangeArrowheads="1"/>
          </p:cNvSpPr>
          <p:nvPr>
            <p:ph type="subTitle" idx="1"/>
          </p:nvPr>
        </p:nvSpPr>
        <p:spPr>
          <a:xfrm>
            <a:off x="363521" y="2228668"/>
            <a:ext cx="2665432" cy="1779508"/>
          </a:xfrm>
        </p:spPr>
        <p:txBody>
          <a:bodyPr lIns="90000" tIns="46800" rIns="90000" bIns="46800" anchor="b">
            <a:normAutofit/>
          </a:bodyPr>
          <a:lstStyle/>
          <a:p>
            <a:pPr algn="l">
              <a:lnSpc>
                <a:spcPct val="90000"/>
              </a:lnSpc>
            </a:pPr>
            <a:endParaRPr lang="lt-LT" altLang="en-US" sz="1700" b="1" i="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sz="2000" b="1"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A Linguanomics Perspective</a:t>
            </a:r>
            <a:endParaRPr lang="en-GB"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algn="l">
              <a:lnSpc>
                <a:spcPct val="90000"/>
              </a:lnSpc>
            </a:pPr>
            <a:endParaRPr lang="en-GB" altLang="en-US" sz="17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lvl="1" algn="l" eaLnBrk="1" hangingPunct="1">
              <a:lnSpc>
                <a:spcPct val="90000"/>
              </a:lnSpc>
            </a:pPr>
            <a:endParaRPr lang="en-GB" altLang="en-US" sz="1700" b="1" dirty="0">
              <a:solidFill>
                <a:srgbClr val="FFFFFF"/>
              </a:solidFill>
              <a:latin typeface="Arial" panose="020B0604020202020204" pitchFamily="34" charset="0"/>
              <a:ea typeface="ＭＳ Ｐゴシック" panose="020B0600070205080204" pitchFamily="34" charset="-128"/>
            </a:endParaRPr>
          </a:p>
        </p:txBody>
      </p:sp>
      <p:sp>
        <p:nvSpPr>
          <p:cNvPr id="10" name="Footer Placeholder 9">
            <a:extLst>
              <a:ext uri="{FF2B5EF4-FFF2-40B4-BE49-F238E27FC236}">
                <a16:creationId xmlns:a16="http://schemas.microsoft.com/office/drawing/2014/main" id="{39A8E037-E0C6-AB41-B2F0-FC56296DE42B}"/>
              </a:ext>
            </a:extLst>
          </p:cNvPr>
          <p:cNvSpPr>
            <a:spLocks noGrp="1"/>
          </p:cNvSpPr>
          <p:nvPr>
            <p:ph type="ftr" sz="quarter" idx="11"/>
          </p:nvPr>
        </p:nvSpPr>
        <p:spPr>
          <a:xfrm rot="5400000">
            <a:off x="-1371600" y="2002536"/>
            <a:ext cx="3086100" cy="365125"/>
          </a:xfrm>
          <a:effectLst/>
        </p:spPr>
        <p:txBody>
          <a:bodyPr>
            <a:normAutofit/>
          </a:bodyPr>
          <a:lstStyle/>
          <a:p>
            <a:pPr algn="l">
              <a:spcAft>
                <a:spcPts val="600"/>
              </a:spcAft>
              <a:defRPr/>
            </a:pPr>
            <a:r>
              <a:rPr lang="en-US" sz="1000" dirty="0" err="1">
                <a:solidFill>
                  <a:srgbClr val="FFFFFF"/>
                </a:solidFill>
                <a:latin typeface="Arial" panose="020B0604020202020204" pitchFamily="34" charset="0"/>
                <a:cs typeface="Arial" panose="020B0604020202020204" pitchFamily="34" charset="0"/>
              </a:rPr>
              <a:t>LITAKos</a:t>
            </a:r>
            <a:r>
              <a:rPr lang="en-US" sz="1000" dirty="0">
                <a:solidFill>
                  <a:srgbClr val="FFFFFF"/>
                </a:solidFill>
                <a:latin typeface="Arial" panose="020B0604020202020204" pitchFamily="34" charset="0"/>
                <a:cs typeface="Arial" panose="020B0604020202020204" pitchFamily="34" charset="0"/>
              </a:rPr>
              <a:t> </a:t>
            </a:r>
            <a:r>
              <a:rPr lang="en-US" sz="1000" dirty="0" err="1">
                <a:solidFill>
                  <a:srgbClr val="FFFFFF"/>
                </a:solidFill>
                <a:latin typeface="Arial" panose="020B0604020202020204" pitchFamily="34" charset="0"/>
                <a:cs typeface="Arial" panose="020B0604020202020204" pitchFamily="34" charset="0"/>
              </a:rPr>
              <a:t>seminaras</a:t>
            </a:r>
            <a:r>
              <a:rPr lang="en-US" sz="1000" dirty="0">
                <a:solidFill>
                  <a:srgbClr val="FFFFFF"/>
                </a:solidFill>
                <a:latin typeface="Arial" panose="020B0604020202020204" pitchFamily="34" charset="0"/>
                <a:cs typeface="Arial" panose="020B0604020202020204" pitchFamily="34" charset="0"/>
              </a:rPr>
              <a:t> - 2022 </a:t>
            </a:r>
            <a:r>
              <a:rPr lang="en-US" sz="1000" dirty="0" err="1">
                <a:solidFill>
                  <a:srgbClr val="FFFFFF"/>
                </a:solidFill>
                <a:latin typeface="Arial" panose="020B0604020202020204" pitchFamily="34" charset="0"/>
                <a:cs typeface="Arial" panose="020B0604020202020204" pitchFamily="34" charset="0"/>
              </a:rPr>
              <a:t>sausio</a:t>
            </a:r>
            <a:r>
              <a:rPr lang="en-US" sz="1000" dirty="0">
                <a:solidFill>
                  <a:srgbClr val="FFFFFF"/>
                </a:solidFill>
                <a:latin typeface="Arial" panose="020B0604020202020204" pitchFamily="34" charset="0"/>
                <a:cs typeface="Arial" panose="020B0604020202020204" pitchFamily="34" charset="0"/>
              </a:rPr>
              <a:t> 25</a:t>
            </a:r>
          </a:p>
        </p:txBody>
      </p:sp>
      <p:pic>
        <p:nvPicPr>
          <p:cNvPr id="8" name="Picture 2">
            <a:extLst>
              <a:ext uri="{FF2B5EF4-FFF2-40B4-BE49-F238E27FC236}">
                <a16:creationId xmlns:a16="http://schemas.microsoft.com/office/drawing/2014/main" id="{41454270-BFBD-AA40-A3E4-D8E6C6A1F82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4052" y="4614957"/>
            <a:ext cx="1045534" cy="16362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Picture 7">
            <a:extLst>
              <a:ext uri="{FF2B5EF4-FFF2-40B4-BE49-F238E27FC236}">
                <a16:creationId xmlns:a16="http://schemas.microsoft.com/office/drawing/2014/main" id="{F41A27F5-D1C4-D047-8708-75EA7A8A3A7F}"/>
              </a:ext>
            </a:extLst>
          </p:cNvPr>
          <p:cNvSpPr>
            <a:spLocks noChangeAspect="1" noChangeArrowheads="1"/>
          </p:cNvSpPr>
          <p:nvPr/>
        </p:nvSpPr>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15" name="Picture 14">
            <a:extLst>
              <a:ext uri="{FF2B5EF4-FFF2-40B4-BE49-F238E27FC236}">
                <a16:creationId xmlns:a16="http://schemas.microsoft.com/office/drawing/2014/main" id="{C2F0EAFC-3A8C-5C4F-82B9-2A602153E48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9151" y="4629333"/>
            <a:ext cx="1045534" cy="16075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9C692BB-D00E-7D42-B5CF-B5C648ECB0BB}"/>
              </a:ext>
            </a:extLst>
          </p:cNvPr>
          <p:cNvSpPr/>
          <p:nvPr/>
        </p:nvSpPr>
        <p:spPr>
          <a:xfrm rot="10800000" flipV="1">
            <a:off x="5436096" y="4975367"/>
            <a:ext cx="3365002" cy="1123384"/>
          </a:xfrm>
          <a:prstGeom prst="rect">
            <a:avLst/>
          </a:prstGeom>
        </p:spPr>
        <p:txBody>
          <a:bodyPr wrap="square">
            <a:spAutoFit/>
          </a:bodyPr>
          <a:lstStyle/>
          <a:p>
            <a:pPr algn="ctr" eaLnBrk="1" hangingPunct="1">
              <a:spcAft>
                <a:spcPts val="600"/>
              </a:spcAft>
            </a:pPr>
            <a:r>
              <a:rPr lang="en-GB" altLang="en-US" sz="2000" dirty="0" err="1">
                <a:solidFill>
                  <a:srgbClr val="00B050"/>
                </a:solidFill>
                <a:latin typeface="Arial" panose="020B0604020202020204" pitchFamily="34" charset="0"/>
                <a:cs typeface="Arial" panose="020B0604020202020204" pitchFamily="34" charset="0"/>
              </a:rPr>
              <a:t>Gabrielė</a:t>
            </a:r>
            <a:r>
              <a:rPr lang="en-GB" altLang="en-US" sz="2000" dirty="0">
                <a:solidFill>
                  <a:srgbClr val="00B050"/>
                </a:solidFill>
                <a:latin typeface="Arial" panose="020B0604020202020204" pitchFamily="34" charset="0"/>
                <a:cs typeface="Arial" panose="020B0604020202020204" pitchFamily="34" charset="0"/>
              </a:rPr>
              <a:t> Hogan-Brun</a:t>
            </a:r>
          </a:p>
          <a:p>
            <a:pPr algn="ctr" eaLnBrk="1" hangingPunct="1">
              <a:spcAft>
                <a:spcPts val="600"/>
              </a:spcAft>
            </a:pPr>
            <a:r>
              <a:rPr lang="en-GB" altLang="en-US" sz="2000" dirty="0">
                <a:solidFill>
                  <a:srgbClr val="00B050"/>
                </a:solidFill>
                <a:latin typeface="Arial" panose="020B0604020202020204" pitchFamily="34" charset="0"/>
                <a:cs typeface="Arial" panose="020B0604020202020204" pitchFamily="34" charset="0"/>
              </a:rPr>
              <a:t>VDU, Kaunas</a:t>
            </a:r>
          </a:p>
          <a:p>
            <a:pPr algn="ctr" eaLnBrk="1" hangingPunct="1">
              <a:spcAft>
                <a:spcPts val="600"/>
              </a:spcAft>
            </a:pPr>
            <a:r>
              <a:rPr lang="en-GB" sz="1700" u="sng" dirty="0">
                <a:solidFill>
                  <a:srgbClr val="00B0F0"/>
                </a:solidFill>
                <a:hlinkClick r:id="rId6" tooltip="mailto:gabriele.hogan-brun@vdu.lt">
                  <a:extLst>
                    <a:ext uri="{A12FA001-AC4F-418D-AE19-62706E023703}">
                      <ahyp:hlinkClr xmlns:ahyp="http://schemas.microsoft.com/office/drawing/2018/hyperlinkcolor" val="tx"/>
                    </a:ext>
                  </a:extLst>
                </a:hlinkClick>
              </a:rPr>
              <a:t>gabriele.hogan-brun@vdu.lt</a:t>
            </a:r>
            <a:endParaRPr lang="en-US" sz="1700" u="sng" dirty="0">
              <a:solidFill>
                <a:srgbClr val="00B0F0"/>
              </a:solidFill>
            </a:endParaRPr>
          </a:p>
        </p:txBody>
      </p:sp>
      <p:sp>
        <p:nvSpPr>
          <p:cNvPr id="4" name="Rectangle 3">
            <a:extLst>
              <a:ext uri="{FF2B5EF4-FFF2-40B4-BE49-F238E27FC236}">
                <a16:creationId xmlns:a16="http://schemas.microsoft.com/office/drawing/2014/main" id="{A896A2E6-6599-5C45-B5CD-1876E1D19862}"/>
              </a:ext>
            </a:extLst>
          </p:cNvPr>
          <p:cNvSpPr/>
          <p:nvPr/>
        </p:nvSpPr>
        <p:spPr>
          <a:xfrm>
            <a:off x="3170809" y="361231"/>
            <a:ext cx="2367010" cy="1089529"/>
          </a:xfrm>
          <a:prstGeom prst="rect">
            <a:avLst/>
          </a:prstGeom>
        </p:spPr>
        <p:txBody>
          <a:bodyPr wrap="square">
            <a:spAutoFit/>
          </a:bodyPr>
          <a:lstStyle/>
          <a:p>
            <a:pPr>
              <a:lnSpc>
                <a:spcPct val="90000"/>
              </a:lnSpc>
            </a:pPr>
            <a:r>
              <a:rPr lang="lt-LT" sz="3600" b="1" i="1" dirty="0">
                <a:solidFill>
                  <a:srgbClr val="FFA800"/>
                </a:solidFill>
                <a:latin typeface="Arial" panose="020B0604020202020204" pitchFamily="34" charset="0"/>
                <a:cs typeface="Arial" panose="020B0604020202020204" pitchFamily="34" charset="0"/>
              </a:rPr>
              <a:t>Kalbos</a:t>
            </a:r>
          </a:p>
          <a:p>
            <a:pPr>
              <a:lnSpc>
                <a:spcPct val="90000"/>
              </a:lnSpc>
            </a:pPr>
            <a:r>
              <a:rPr lang="lt-LT" sz="3600" b="1" i="1" dirty="0">
                <a:solidFill>
                  <a:srgbClr val="FFA800"/>
                </a:solidFill>
                <a:latin typeface="Arial" panose="020B0604020202020204" pitchFamily="34" charset="0"/>
                <a:cs typeface="Arial" panose="020B0604020202020204" pitchFamily="34" charset="0"/>
              </a:rPr>
              <a:t>kelionė</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FA21FE-D8A1-5841-A4D2-DE5C89F3960E}"/>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3324227" y="277230"/>
            <a:ext cx="7152429" cy="7184218"/>
          </a:xfrm>
          <a:prstGeom prst="rect">
            <a:avLst/>
          </a:prstGeom>
        </p:spPr>
      </p:pic>
      <p:sp>
        <p:nvSpPr>
          <p:cNvPr id="3" name="Content Placeholder 2">
            <a:extLst>
              <a:ext uri="{FF2B5EF4-FFF2-40B4-BE49-F238E27FC236}">
                <a16:creationId xmlns:a16="http://schemas.microsoft.com/office/drawing/2014/main" id="{0545422D-25AE-0E45-9824-B4F58CA0AB75}"/>
              </a:ext>
            </a:extLst>
          </p:cNvPr>
          <p:cNvSpPr>
            <a:spLocks noGrp="1"/>
          </p:cNvSpPr>
          <p:nvPr>
            <p:ph idx="1"/>
          </p:nvPr>
        </p:nvSpPr>
        <p:spPr>
          <a:xfrm>
            <a:off x="431540" y="548680"/>
            <a:ext cx="8280920" cy="1152128"/>
          </a:xfrm>
          <a:solidFill>
            <a:srgbClr val="FFC000"/>
          </a:solidFill>
        </p:spPr>
        <p:txBody>
          <a:bodyPr/>
          <a:lstStyle/>
          <a:p>
            <a:pPr marL="0" indent="0">
              <a:buNone/>
              <a:defRPr/>
            </a:pPr>
            <a:r>
              <a:rPr lang="en-US" altLang="en-US" sz="5400" b="1" dirty="0">
                <a:latin typeface="Arial" panose="020B0604020202020204" pitchFamily="34" charset="0"/>
                <a:ea typeface="ＭＳ Ｐゴシック" panose="020B0600070205080204" pitchFamily="34" charset="-128"/>
                <a:cs typeface="Arial" panose="020B0604020202020204" pitchFamily="34" charset="0"/>
              </a:rPr>
              <a:t>Why</a:t>
            </a:r>
            <a:r>
              <a:rPr lang="en-US" altLang="en-US" sz="5400" dirty="0">
                <a:latin typeface="Arial" panose="020B0604020202020204" pitchFamily="34" charset="0"/>
                <a:ea typeface="ＭＳ Ｐゴシック" panose="020B0600070205080204" pitchFamily="34" charset="-128"/>
                <a:cs typeface="Arial" panose="020B0604020202020204" pitchFamily="34" charset="0"/>
              </a:rPr>
              <a:t> study </a:t>
            </a:r>
            <a:r>
              <a:rPr lang="en-US" altLang="en-US" sz="6600"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languages?</a:t>
            </a:r>
          </a:p>
        </p:txBody>
      </p:sp>
      <p:sp>
        <p:nvSpPr>
          <p:cNvPr id="4" name="Content Placeholder 2">
            <a:extLst>
              <a:ext uri="{FF2B5EF4-FFF2-40B4-BE49-F238E27FC236}">
                <a16:creationId xmlns:a16="http://schemas.microsoft.com/office/drawing/2014/main" id="{92133D8E-597D-034F-BB03-E04A02344F33}"/>
              </a:ext>
            </a:extLst>
          </p:cNvPr>
          <p:cNvSpPr txBox="1">
            <a:spLocks/>
          </p:cNvSpPr>
          <p:nvPr/>
        </p:nvSpPr>
        <p:spPr bwMode="auto">
          <a:xfrm>
            <a:off x="611560" y="2279576"/>
            <a:ext cx="8280920"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defRPr/>
            </a:pPr>
            <a:r>
              <a:rPr lang="en-US" altLang="en-US" sz="6600" kern="0" dirty="0">
                <a:solidFill>
                  <a:schemeClr val="bg2">
                    <a:lumMod val="75000"/>
                  </a:schemeClr>
                </a:solidFill>
                <a:latin typeface="Arial" panose="020B0604020202020204" pitchFamily="34" charset="0"/>
                <a:ea typeface="ＭＳ Ｐゴシック" panose="020B0600070205080204" pitchFamily="34" charset="-128"/>
                <a:cs typeface="Arial" panose="020B0604020202020204" pitchFamily="34" charset="0"/>
              </a:rPr>
              <a:t>Reasons for...</a:t>
            </a:r>
          </a:p>
          <a:p>
            <a:pPr>
              <a:spcBef>
                <a:spcPts val="0"/>
              </a:spcBef>
              <a:defRPr/>
            </a:pPr>
            <a:r>
              <a:rPr lang="en-US" altLang="en-US" sz="6600" kern="0" dirty="0">
                <a:solidFill>
                  <a:srgbClr val="FF4700"/>
                </a:solidFill>
                <a:latin typeface="Arial" panose="020B0604020202020204" pitchFamily="34" charset="0"/>
                <a:ea typeface="ＭＳ Ｐゴシック" panose="020B0600070205080204" pitchFamily="34" charset="-128"/>
                <a:cs typeface="Arial" panose="020B0604020202020204" pitchFamily="34" charset="0"/>
              </a:rPr>
              <a:t>Ways of studying…</a:t>
            </a:r>
          </a:p>
          <a:p>
            <a:pPr>
              <a:spcBef>
                <a:spcPts val="0"/>
              </a:spcBef>
              <a:defRPr/>
            </a:pPr>
            <a:r>
              <a:rPr lang="en-US" altLang="en-US" sz="6600" kern="0" dirty="0">
                <a:solidFill>
                  <a:schemeClr val="accent3">
                    <a:lumMod val="50000"/>
                  </a:schemeClr>
                </a:solidFill>
                <a:latin typeface="Arial" panose="020B0604020202020204" pitchFamily="34" charset="0"/>
                <a:ea typeface="ＭＳ Ｐゴシック" panose="020B0600070205080204" pitchFamily="34" charset="-128"/>
                <a:cs typeface="Arial" panose="020B0604020202020204" pitchFamily="34" charset="0"/>
              </a:rPr>
              <a:t>Benefits of…</a:t>
            </a:r>
          </a:p>
        </p:txBody>
      </p:sp>
      <p:sp>
        <p:nvSpPr>
          <p:cNvPr id="6" name="Footer Placeholder 5">
            <a:extLst>
              <a:ext uri="{FF2B5EF4-FFF2-40B4-BE49-F238E27FC236}">
                <a16:creationId xmlns:a16="http://schemas.microsoft.com/office/drawing/2014/main" id="{7C0A393D-F383-9443-A9B3-BE8739E6E1D5}"/>
              </a:ext>
            </a:extLst>
          </p:cNvPr>
          <p:cNvSpPr>
            <a:spLocks noGrp="1"/>
          </p:cNvSpPr>
          <p:nvPr>
            <p:ph type="ftr" sz="quarter" idx="11"/>
          </p:nvPr>
        </p:nvSpPr>
        <p:spPr/>
        <p:txBody>
          <a:bodyPr/>
          <a:lstStyle/>
          <a:p>
            <a:pPr>
              <a:defRPr/>
            </a:pPr>
            <a:r>
              <a:rPr lang="en-US"/>
              <a:t>LITAKos seminaras - 2022 sausio 25</a:t>
            </a:r>
            <a:endParaRPr lang="en-US" dirty="0"/>
          </a:p>
        </p:txBody>
      </p:sp>
    </p:spTree>
    <p:extLst>
      <p:ext uri="{BB962C8B-B14F-4D97-AF65-F5344CB8AC3E}">
        <p14:creationId xmlns:p14="http://schemas.microsoft.com/office/powerpoint/2010/main" val="1093746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1">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3">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10;&#10;Description automatically generated">
            <a:extLst>
              <a:ext uri="{FF2B5EF4-FFF2-40B4-BE49-F238E27FC236}">
                <a16:creationId xmlns:a16="http://schemas.microsoft.com/office/drawing/2014/main" id="{8F2071AC-3021-334A-AEC6-48C80B5E9C83}"/>
              </a:ext>
            </a:extLst>
          </p:cNvPr>
          <p:cNvPicPr>
            <a:picLocks noChangeAspect="1"/>
          </p:cNvPicPr>
          <p:nvPr/>
        </p:nvPicPr>
        <p:blipFill rotWithShape="1">
          <a:blip r:embed="rId3">
            <a:extLst>
              <a:ext uri="{28A0092B-C50C-407E-A947-70E740481C1C}">
                <a14:useLocalDpi xmlns:a14="http://schemas.microsoft.com/office/drawing/2010/main" val="0"/>
              </a:ext>
            </a:extLst>
          </a:blip>
          <a:srcRect l="51541" r="15411" b="-2"/>
          <a:stretch/>
        </p:blipFill>
        <p:spPr>
          <a:xfrm rot="10800000">
            <a:off x="3028957" y="7"/>
            <a:ext cx="3029755" cy="6875812"/>
          </a:xfrm>
          <a:prstGeom prst="rect">
            <a:avLst/>
          </a:prstGeom>
        </p:spPr>
      </p:pic>
      <p:sp>
        <p:nvSpPr>
          <p:cNvPr id="26" name="Freeform: Shape 25">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9E799F1-AB3B-7544-86B8-478C6A690F1E}"/>
              </a:ext>
            </a:extLst>
          </p:cNvPr>
          <p:cNvSpPr>
            <a:spLocks noGrp="1"/>
          </p:cNvSpPr>
          <p:nvPr>
            <p:ph type="title"/>
          </p:nvPr>
        </p:nvSpPr>
        <p:spPr>
          <a:xfrm>
            <a:off x="415344" y="2945176"/>
            <a:ext cx="2238702" cy="2757975"/>
          </a:xfrm>
        </p:spPr>
        <p:txBody>
          <a:bodyPr vert="horz" lIns="91440" tIns="45720" rIns="91440" bIns="45720" rtlCol="0" anchor="t">
            <a:normAutofit/>
          </a:bodyPr>
          <a:lstStyle/>
          <a:p>
            <a:pPr algn="r" eaLnBrk="1" hangingPunct="1">
              <a:lnSpc>
                <a:spcPct val="90000"/>
              </a:lnSpc>
            </a:pP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Immersion</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endParaRPr lang="en-US" sz="1900" kern="1200" dirty="0">
              <a:solidFill>
                <a:srgbClr val="FFFFFF"/>
              </a:solidFill>
              <a:latin typeface="+mj-lt"/>
              <a:ea typeface="+mj-ea"/>
              <a:cs typeface="+mj-cs"/>
            </a:endParaRPr>
          </a:p>
        </p:txBody>
      </p:sp>
      <p:sp>
        <p:nvSpPr>
          <p:cNvPr id="10" name="Content Placeholder 9">
            <a:extLst>
              <a:ext uri="{FF2B5EF4-FFF2-40B4-BE49-F238E27FC236}">
                <a16:creationId xmlns:a16="http://schemas.microsoft.com/office/drawing/2014/main" id="{39FE5384-06C5-4430-92A0-30416DFFCE72}"/>
              </a:ext>
            </a:extLst>
          </p:cNvPr>
          <p:cNvSpPr>
            <a:spLocks noGrp="1"/>
          </p:cNvSpPr>
          <p:nvPr>
            <p:ph idx="1"/>
          </p:nvPr>
        </p:nvSpPr>
        <p:spPr>
          <a:xfrm>
            <a:off x="667909" y="798490"/>
            <a:ext cx="1986137" cy="1361775"/>
          </a:xfrm>
        </p:spPr>
        <p:txBody>
          <a:bodyPr vert="horz" lIns="91440" tIns="45720" rIns="91440" bIns="45720" rtlCol="0" anchor="b">
            <a:normAutofit/>
          </a:bodyPr>
          <a:lstStyle/>
          <a:p>
            <a:pPr marL="0" indent="0" algn="r" eaLnBrk="1" hangingPunct="1">
              <a:lnSpc>
                <a:spcPct val="90000"/>
              </a:lnSpc>
              <a:spcBef>
                <a:spcPts val="1000"/>
              </a:spcBef>
              <a:buNone/>
            </a:pPr>
            <a:r>
              <a:rPr lang="en-US" sz="1700" kern="1200">
                <a:solidFill>
                  <a:srgbClr val="FFFFFF"/>
                </a:solidFill>
                <a:latin typeface="+mn-lt"/>
                <a:ea typeface="+mn-ea"/>
                <a:cs typeface="+mn-cs"/>
              </a:rPr>
              <a:t>Lituanistikos kursuose</a:t>
            </a:r>
          </a:p>
        </p:txBody>
      </p:sp>
      <p:sp>
        <p:nvSpPr>
          <p:cNvPr id="4" name="Footer Placeholder 3">
            <a:extLst>
              <a:ext uri="{FF2B5EF4-FFF2-40B4-BE49-F238E27FC236}">
                <a16:creationId xmlns:a16="http://schemas.microsoft.com/office/drawing/2014/main" id="{B7CA7CD4-16EB-1B41-B493-D18AE4916EBF}"/>
              </a:ext>
            </a:extLst>
          </p:cNvPr>
          <p:cNvSpPr>
            <a:spLocks noGrp="1"/>
          </p:cNvSpPr>
          <p:nvPr>
            <p:ph type="ftr" sz="quarter" idx="11"/>
          </p:nvPr>
        </p:nvSpPr>
        <p:spPr>
          <a:xfrm rot="5400000">
            <a:off x="-1371600" y="2002536"/>
            <a:ext cx="3086100" cy="365125"/>
          </a:xfrm>
          <a:effectLst/>
        </p:spPr>
        <p:txBody>
          <a:bodyPr vert="horz" lIns="91440" tIns="45720" rIns="91440" bIns="45720" rtlCol="0" anchor="ctr">
            <a:normAutofit/>
          </a:bodyPr>
          <a:lstStyle/>
          <a:p>
            <a:pPr algn="l">
              <a:spcAft>
                <a:spcPts val="600"/>
              </a:spcAft>
              <a:defRPr/>
            </a:pPr>
            <a:r>
              <a:rPr lang="en-US" sz="1000" kern="1200">
                <a:solidFill>
                  <a:srgbClr val="FFFFFF"/>
                </a:solidFill>
                <a:latin typeface="+mn-lt"/>
                <a:ea typeface="+mn-ea"/>
                <a:cs typeface="+mn-cs"/>
              </a:rPr>
              <a:t>LITAKos seminaras - 2022 sausio 25</a:t>
            </a:r>
          </a:p>
        </p:txBody>
      </p:sp>
      <p:pic>
        <p:nvPicPr>
          <p:cNvPr id="5" name="Content Placeholder 5">
            <a:extLst>
              <a:ext uri="{FF2B5EF4-FFF2-40B4-BE49-F238E27FC236}">
                <a16:creationId xmlns:a16="http://schemas.microsoft.com/office/drawing/2014/main" id="{C6477DFD-2BE1-124E-A917-A66C8743707C}"/>
              </a:ext>
            </a:extLst>
          </p:cNvPr>
          <p:cNvPicPr>
            <a:picLocks noChangeAspect="1"/>
          </p:cNvPicPr>
          <p:nvPr/>
        </p:nvPicPr>
        <p:blipFill rotWithShape="1">
          <a:blip r:embed="rId4">
            <a:extLst>
              <a:ext uri="{28A0092B-C50C-407E-A947-70E740481C1C}">
                <a14:useLocalDpi xmlns:a14="http://schemas.microsoft.com/office/drawing/2010/main" val="0"/>
              </a:ext>
            </a:extLst>
          </a:blip>
          <a:srcRect t="19146" r="-2" b="20878"/>
          <a:stretch/>
        </p:blipFill>
        <p:spPr bwMode="auto">
          <a:xfrm rot="5400000">
            <a:off x="4159426" y="1891571"/>
            <a:ext cx="6876146" cy="3092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968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1B2076B-338B-234C-9DB7-FFFE7C2971FF}"/>
              </a:ext>
            </a:extLst>
          </p:cNvPr>
          <p:cNvSpPr>
            <a:spLocks noGrp="1"/>
          </p:cNvSpPr>
          <p:nvPr>
            <p:ph type="title"/>
          </p:nvPr>
        </p:nvSpPr>
        <p:spPr>
          <a:xfrm>
            <a:off x="4794437" y="501651"/>
            <a:ext cx="3326040" cy="1716255"/>
          </a:xfrm>
        </p:spPr>
        <p:txBody>
          <a:bodyPr anchor="b">
            <a:normAutofit/>
          </a:bodyPr>
          <a:lstStyle/>
          <a:p>
            <a:r>
              <a:rPr lang="en-US" sz="4900" dirty="0">
                <a:solidFill>
                  <a:srgbClr val="00B050"/>
                </a:solidFill>
                <a:latin typeface="Arial" panose="020B0604020202020204" pitchFamily="34" charset="0"/>
                <a:cs typeface="Arial" panose="020B0604020202020204" pitchFamily="34" charset="0"/>
              </a:rPr>
              <a:t>Self-study</a:t>
            </a:r>
          </a:p>
        </p:txBody>
      </p:sp>
      <p:sp>
        <p:nvSpPr>
          <p:cNvPr id="26" name="Rectangle 25">
            <a:extLst>
              <a:ext uri="{FF2B5EF4-FFF2-40B4-BE49-F238E27FC236}">
                <a16:creationId xmlns:a16="http://schemas.microsoft.com/office/drawing/2014/main" id="{B5ABDEAA-B248-4182-B67C-A925338E7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256" y="252743"/>
            <a:ext cx="3554714"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Content Placeholder 5" descr="Text&#10;&#10;Description automatically generated">
            <a:extLst>
              <a:ext uri="{FF2B5EF4-FFF2-40B4-BE49-F238E27FC236}">
                <a16:creationId xmlns:a16="http://schemas.microsoft.com/office/drawing/2014/main" id="{C2A9D003-C76C-544C-BF8D-2707E66E832D}"/>
              </a:ext>
            </a:extLst>
          </p:cNvPr>
          <p:cNvPicPr>
            <a:picLocks noChangeAspect="1"/>
          </p:cNvPicPr>
          <p:nvPr/>
        </p:nvPicPr>
        <p:blipFill rotWithShape="1">
          <a:blip r:embed="rId3">
            <a:extLst>
              <a:ext uri="{28A0092B-C50C-407E-A947-70E740481C1C}">
                <a14:useLocalDpi xmlns:a14="http://schemas.microsoft.com/office/drawing/2010/main" val="0"/>
              </a:ext>
            </a:extLst>
          </a:blip>
          <a:srcRect r="2436" b="3"/>
          <a:stretch/>
        </p:blipFill>
        <p:spPr bwMode="auto">
          <a:xfrm rot="386418">
            <a:off x="1026420" y="443605"/>
            <a:ext cx="3201772" cy="26057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9086" y="3548095"/>
            <a:ext cx="3554715"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ontent Placeholder 11">
            <a:extLst>
              <a:ext uri="{FF2B5EF4-FFF2-40B4-BE49-F238E27FC236}">
                <a16:creationId xmlns:a16="http://schemas.microsoft.com/office/drawing/2014/main" id="{C2CE9D41-9C47-4568-819B-439C1D1263F6}"/>
              </a:ext>
            </a:extLst>
          </p:cNvPr>
          <p:cNvSpPr>
            <a:spLocks noGrp="1"/>
          </p:cNvSpPr>
          <p:nvPr>
            <p:ph idx="1"/>
          </p:nvPr>
        </p:nvSpPr>
        <p:spPr>
          <a:xfrm>
            <a:off x="4794437" y="2645922"/>
            <a:ext cx="3326041" cy="3710427"/>
          </a:xfrm>
        </p:spPr>
        <p:txBody>
          <a:bodyPr anchor="t">
            <a:normAutofit lnSpcReduction="10000"/>
          </a:bodyPr>
          <a:lstStyle/>
          <a:p>
            <a:pPr marL="0" indent="0">
              <a:buNone/>
            </a:pPr>
            <a:r>
              <a:rPr lang="en-US" dirty="0">
                <a:latin typeface="Arial" panose="020B0604020202020204" pitchFamily="34" charset="0"/>
                <a:cs typeface="Arial" panose="020B0604020202020204" pitchFamily="34" charset="0"/>
              </a:rPr>
              <a:t>depth</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systematic learning</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being a student again </a:t>
            </a:r>
            <a:r>
              <a:rPr lang="en-US" dirty="0">
                <a:latin typeface="Arial" panose="020B0604020202020204" pitchFamily="34" charset="0"/>
                <a:cs typeface="Arial" panose="020B0604020202020204" pitchFamily="34" charset="0"/>
              </a:rPr>
              <a:t>😄</a:t>
            </a:r>
          </a:p>
          <a:p>
            <a:pPr marL="0" indent="0">
              <a:buNone/>
            </a:pPr>
            <a:endParaRPr lang="en-US" sz="1700" dirty="0"/>
          </a:p>
          <a:p>
            <a:pPr marL="0" indent="0">
              <a:buNone/>
            </a:pPr>
            <a:endParaRPr lang="en-US" sz="1700" dirty="0"/>
          </a:p>
        </p:txBody>
      </p:sp>
      <p:sp>
        <p:nvSpPr>
          <p:cNvPr id="4" name="Footer Placeholder 3">
            <a:extLst>
              <a:ext uri="{FF2B5EF4-FFF2-40B4-BE49-F238E27FC236}">
                <a16:creationId xmlns:a16="http://schemas.microsoft.com/office/drawing/2014/main" id="{CDD2F3A4-EF43-0340-A918-BB95662B4738}"/>
              </a:ext>
            </a:extLst>
          </p:cNvPr>
          <p:cNvSpPr>
            <a:spLocks noGrp="1"/>
          </p:cNvSpPr>
          <p:nvPr>
            <p:ph type="ftr" sz="quarter" idx="11"/>
          </p:nvPr>
        </p:nvSpPr>
        <p:spPr>
          <a:xfrm rot="16200000">
            <a:off x="7359086" y="1591485"/>
            <a:ext cx="2661070" cy="365125"/>
          </a:xfrm>
        </p:spPr>
        <p:txBody>
          <a:bodyPr>
            <a:normAutofit/>
          </a:bodyPr>
          <a:lstStyle/>
          <a:p>
            <a:pPr>
              <a:lnSpc>
                <a:spcPct val="90000"/>
              </a:lnSpc>
              <a:spcAft>
                <a:spcPts val="600"/>
              </a:spcAft>
              <a:defRPr/>
            </a:pPr>
            <a:r>
              <a:rPr lang="en-US" sz="1200">
                <a:solidFill>
                  <a:schemeClr val="tx1">
                    <a:alpha val="60000"/>
                  </a:schemeClr>
                </a:solidFill>
              </a:rPr>
              <a:t>LITAKos seminaras - 2022 sausio 25</a:t>
            </a:r>
          </a:p>
        </p:txBody>
      </p:sp>
      <p:pic>
        <p:nvPicPr>
          <p:cNvPr id="6" name="Content Placeholder 5" descr="Text&#10;&#10;Description automatically generated">
            <a:extLst>
              <a:ext uri="{FF2B5EF4-FFF2-40B4-BE49-F238E27FC236}">
                <a16:creationId xmlns:a16="http://schemas.microsoft.com/office/drawing/2014/main" id="{2BE79F8C-9DDA-8B46-8F12-0B589C4BDB07}"/>
              </a:ext>
            </a:extLst>
          </p:cNvPr>
          <p:cNvPicPr>
            <a:picLocks noChangeAspect="1"/>
          </p:cNvPicPr>
          <p:nvPr/>
        </p:nvPicPr>
        <p:blipFill rotWithShape="1">
          <a:blip r:embed="rId4">
            <a:extLst>
              <a:ext uri="{28A0092B-C50C-407E-A947-70E740481C1C}">
                <a14:useLocalDpi xmlns:a14="http://schemas.microsoft.com/office/drawing/2010/main" val="0"/>
              </a:ext>
            </a:extLst>
          </a:blip>
          <a:srcRect r="2436" b="3"/>
          <a:stretch/>
        </p:blipFill>
        <p:spPr>
          <a:xfrm rot="615338">
            <a:off x="90132" y="1896590"/>
            <a:ext cx="3433501" cy="2963247"/>
          </a:xfrm>
          <a:prstGeom prst="rect">
            <a:avLst/>
          </a:prstGeom>
        </p:spPr>
      </p:pic>
      <p:cxnSp>
        <p:nvCxnSpPr>
          <p:cNvPr id="30" name="Straight Connector 2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Content Placeholder 5" descr="A picture containing text&#10;&#10;Description automatically generated">
            <a:extLst>
              <a:ext uri="{FF2B5EF4-FFF2-40B4-BE49-F238E27FC236}">
                <a16:creationId xmlns:a16="http://schemas.microsoft.com/office/drawing/2014/main" id="{1C846933-05BC-A142-8EC0-D96E51D5C0E8}"/>
              </a:ext>
            </a:extLst>
          </p:cNvPr>
          <p:cNvPicPr>
            <a:picLocks noChangeAspect="1"/>
          </p:cNvPicPr>
          <p:nvPr/>
        </p:nvPicPr>
        <p:blipFill rotWithShape="1">
          <a:blip r:embed="rId5">
            <a:extLst>
              <a:ext uri="{28A0092B-C50C-407E-A947-70E740481C1C}">
                <a14:useLocalDpi xmlns:a14="http://schemas.microsoft.com/office/drawing/2010/main" val="0"/>
              </a:ext>
            </a:extLst>
          </a:blip>
          <a:srcRect r="2" b="6309"/>
          <a:stretch/>
        </p:blipFill>
        <p:spPr bwMode="auto">
          <a:xfrm rot="21224398">
            <a:off x="465202" y="3548095"/>
            <a:ext cx="3884364" cy="272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627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2C07E-CDF9-F141-8AF7-F07F9156365A}"/>
              </a:ext>
            </a:extLst>
          </p:cNvPr>
          <p:cNvSpPr>
            <a:spLocks noGrp="1"/>
          </p:cNvSpPr>
          <p:nvPr>
            <p:ph type="title"/>
          </p:nvPr>
        </p:nvSpPr>
        <p:spPr>
          <a:xfrm>
            <a:off x="5148064" y="692697"/>
            <a:ext cx="3149637" cy="2274732"/>
          </a:xfrm>
        </p:spPr>
        <p:txBody>
          <a:bodyPr anchor="b">
            <a:normAutofit/>
          </a:bodyPr>
          <a:lstStyle/>
          <a:p>
            <a:pPr algn="l"/>
            <a:r>
              <a:rPr lang="en-US" sz="4900" dirty="0">
                <a:solidFill>
                  <a:srgbClr val="00B050"/>
                </a:solidFill>
                <a:latin typeface="Arial" panose="020B0604020202020204" pitchFamily="34" charset="0"/>
                <a:cs typeface="Arial" panose="020B0604020202020204" pitchFamily="34" charset="0"/>
              </a:rPr>
              <a:t>Reading everything</a:t>
            </a:r>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 letter&#10;&#10;Description automatically generated">
            <a:extLst>
              <a:ext uri="{FF2B5EF4-FFF2-40B4-BE49-F238E27FC236}">
                <a16:creationId xmlns:a16="http://schemas.microsoft.com/office/drawing/2014/main" id="{8DD4AEAB-E3E0-E749-B6D9-C56785E907DE}"/>
              </a:ext>
            </a:extLst>
          </p:cNvPr>
          <p:cNvPicPr>
            <a:picLocks noChangeAspect="1"/>
          </p:cNvPicPr>
          <p:nvPr/>
        </p:nvPicPr>
        <p:blipFill rotWithShape="1">
          <a:blip r:embed="rId3">
            <a:extLst>
              <a:ext uri="{28A0092B-C50C-407E-A947-70E740481C1C}">
                <a14:useLocalDpi xmlns:a14="http://schemas.microsoft.com/office/drawing/2010/main" val="0"/>
              </a:ext>
            </a:extLst>
          </a:blip>
          <a:srcRect l="2433" r="3" b="3"/>
          <a:stretch/>
        </p:blipFill>
        <p:spPr>
          <a:xfrm>
            <a:off x="209357" y="299508"/>
            <a:ext cx="3916219" cy="3010397"/>
          </a:xfrm>
          <a:prstGeom prst="rect">
            <a:avLst/>
          </a:prstGeom>
        </p:spPr>
      </p:pic>
      <p:pic>
        <p:nvPicPr>
          <p:cNvPr id="5" name="Content Placeholder 5" descr="A picture containing text, beverage, alcohol&#10;&#10;Description automatically generated">
            <a:extLst>
              <a:ext uri="{FF2B5EF4-FFF2-40B4-BE49-F238E27FC236}">
                <a16:creationId xmlns:a16="http://schemas.microsoft.com/office/drawing/2014/main" id="{532C0EEA-5DE7-9744-BC2B-4B111ECB24B6}"/>
              </a:ext>
            </a:extLst>
          </p:cNvPr>
          <p:cNvPicPr>
            <a:picLocks noChangeAspect="1"/>
          </p:cNvPicPr>
          <p:nvPr/>
        </p:nvPicPr>
        <p:blipFill rotWithShape="1">
          <a:blip r:embed="rId4">
            <a:extLst>
              <a:ext uri="{28A0092B-C50C-407E-A947-70E740481C1C}">
                <a14:useLocalDpi xmlns:a14="http://schemas.microsoft.com/office/drawing/2010/main" val="0"/>
              </a:ext>
            </a:extLst>
          </a:blip>
          <a:srcRect r="2436" b="3"/>
          <a:stretch/>
        </p:blipFill>
        <p:spPr bwMode="auto">
          <a:xfrm>
            <a:off x="209357" y="3548095"/>
            <a:ext cx="3916219" cy="3010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a:extLst>
              <a:ext uri="{FF2B5EF4-FFF2-40B4-BE49-F238E27FC236}">
                <a16:creationId xmlns:a16="http://schemas.microsoft.com/office/drawing/2014/main" id="{DFC6EB58-23EB-45C1-A145-9FE0A093E91E}"/>
              </a:ext>
            </a:extLst>
          </p:cNvPr>
          <p:cNvSpPr>
            <a:spLocks noGrp="1"/>
          </p:cNvSpPr>
          <p:nvPr>
            <p:ph idx="1"/>
          </p:nvPr>
        </p:nvSpPr>
        <p:spPr>
          <a:xfrm flipV="1">
            <a:off x="5580128" y="6356349"/>
            <a:ext cx="2540350" cy="45719"/>
          </a:xfrm>
        </p:spPr>
        <p:txBody>
          <a:bodyPr anchor="t">
            <a:normAutofit fontScale="25000" lnSpcReduction="20000"/>
          </a:bodyPr>
          <a:lstStyle/>
          <a:p>
            <a:endParaRPr lang="en-US" sz="1700" dirty="0">
              <a:solidFill>
                <a:schemeClr val="tx1">
                  <a:alpha val="80000"/>
                </a:schemeClr>
              </a:solidFill>
            </a:endParaRPr>
          </a:p>
        </p:txBody>
      </p:sp>
      <p:sp>
        <p:nvSpPr>
          <p:cNvPr id="4" name="Footer Placeholder 3">
            <a:extLst>
              <a:ext uri="{FF2B5EF4-FFF2-40B4-BE49-F238E27FC236}">
                <a16:creationId xmlns:a16="http://schemas.microsoft.com/office/drawing/2014/main" id="{7CAC2275-A0A8-4A4E-B271-135A46B1DF02}"/>
              </a:ext>
            </a:extLst>
          </p:cNvPr>
          <p:cNvSpPr>
            <a:spLocks noGrp="1"/>
          </p:cNvSpPr>
          <p:nvPr>
            <p:ph type="ftr" sz="quarter" idx="11"/>
          </p:nvPr>
        </p:nvSpPr>
        <p:spPr>
          <a:xfrm rot="16200000">
            <a:off x="7359086" y="1591485"/>
            <a:ext cx="2661070" cy="365125"/>
          </a:xfrm>
        </p:spPr>
        <p:txBody>
          <a:bodyPr>
            <a:normAutofit/>
          </a:bodyPr>
          <a:lstStyle/>
          <a:p>
            <a:pPr>
              <a:lnSpc>
                <a:spcPct val="90000"/>
              </a:lnSpc>
              <a:spcAft>
                <a:spcPts val="600"/>
              </a:spcAft>
              <a:defRPr/>
            </a:pPr>
            <a:r>
              <a:rPr lang="en-US" sz="1200">
                <a:solidFill>
                  <a:schemeClr val="tx1">
                    <a:alpha val="60000"/>
                  </a:schemeClr>
                </a:solidFill>
              </a:rPr>
              <a:t>LITAKos seminaras - 2022 sausio 25</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41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F4AE9-33C8-294E-9E65-AA34C4D5DA83}"/>
              </a:ext>
            </a:extLst>
          </p:cNvPr>
          <p:cNvSpPr>
            <a:spLocks noGrp="1"/>
          </p:cNvSpPr>
          <p:nvPr>
            <p:ph type="title"/>
          </p:nvPr>
        </p:nvSpPr>
        <p:spPr>
          <a:xfrm>
            <a:off x="5148065" y="501652"/>
            <a:ext cx="2957508" cy="5015580"/>
          </a:xfrm>
        </p:spPr>
        <p:txBody>
          <a:bodyPr anchor="b">
            <a:normAutofit fontScale="90000"/>
          </a:bodyPr>
          <a:lstStyle/>
          <a:p>
            <a:pPr algn="l"/>
            <a:r>
              <a:rPr lang="en-US" sz="4900" dirty="0">
                <a:solidFill>
                  <a:srgbClr val="00B050"/>
                </a:solidFill>
                <a:latin typeface="Arial" panose="020B0604020202020204" pitchFamily="34" charset="0"/>
                <a:cs typeface="Arial" panose="020B0604020202020204" pitchFamily="34" charset="0"/>
              </a:rPr>
              <a:t>Collecting</a:t>
            </a:r>
            <a:br>
              <a:rPr lang="en-US" sz="4900" dirty="0">
                <a:solidFill>
                  <a:srgbClr val="00B050"/>
                </a:solidFill>
                <a:latin typeface="Arial" panose="020B0604020202020204" pitchFamily="34" charset="0"/>
                <a:cs typeface="Arial" panose="020B0604020202020204" pitchFamily="34" charset="0"/>
              </a:rPr>
            </a:br>
            <a:br>
              <a:rPr lang="en-US" sz="4900" dirty="0">
                <a:solidFill>
                  <a:srgbClr val="00B050"/>
                </a:solidFill>
                <a:latin typeface="Arial" panose="020B0604020202020204" pitchFamily="34" charset="0"/>
                <a:cs typeface="Arial" panose="020B0604020202020204" pitchFamily="34" charset="0"/>
              </a:rPr>
            </a:br>
            <a:r>
              <a:rPr lang="en-US" sz="4900" dirty="0">
                <a:solidFill>
                  <a:srgbClr val="00B050"/>
                </a:solidFill>
                <a:latin typeface="Arial" panose="020B0604020202020204" pitchFamily="34" charset="0"/>
                <a:cs typeface="Arial" panose="020B0604020202020204" pitchFamily="34" charset="0"/>
              </a:rPr>
              <a:t> 	items</a:t>
            </a:r>
            <a:br>
              <a:rPr lang="en-US" sz="4900" dirty="0">
                <a:solidFill>
                  <a:srgbClr val="00B050"/>
                </a:solidFill>
                <a:latin typeface="Arial" panose="020B0604020202020204" pitchFamily="34" charset="0"/>
                <a:cs typeface="Arial" panose="020B0604020202020204" pitchFamily="34" charset="0"/>
              </a:rPr>
            </a:br>
            <a:r>
              <a:rPr lang="en-US" sz="4900" dirty="0">
                <a:solidFill>
                  <a:srgbClr val="00B050"/>
                </a:solidFill>
                <a:latin typeface="Arial" panose="020B0604020202020204" pitchFamily="34" charset="0"/>
                <a:cs typeface="Arial" panose="020B0604020202020204" pitchFamily="34" charset="0"/>
              </a:rPr>
              <a:t> </a:t>
            </a:r>
            <a:br>
              <a:rPr lang="en-US" sz="4900" dirty="0">
                <a:solidFill>
                  <a:srgbClr val="00B050"/>
                </a:solidFill>
                <a:latin typeface="Arial" panose="020B0604020202020204" pitchFamily="34" charset="0"/>
                <a:cs typeface="Arial" panose="020B0604020202020204" pitchFamily="34" charset="0"/>
              </a:rPr>
            </a:br>
            <a:r>
              <a:rPr lang="en-US" sz="4900" dirty="0">
                <a:solidFill>
                  <a:srgbClr val="00B050"/>
                </a:solidFill>
                <a:latin typeface="Arial" panose="020B0604020202020204" pitchFamily="34" charset="0"/>
                <a:cs typeface="Arial" panose="020B0604020202020204" pitchFamily="34" charset="0"/>
              </a:rPr>
              <a:t>	&amp;</a:t>
            </a:r>
            <a:br>
              <a:rPr lang="en-US" sz="4900" dirty="0">
                <a:solidFill>
                  <a:srgbClr val="00B050"/>
                </a:solidFill>
                <a:latin typeface="Arial" panose="020B0604020202020204" pitchFamily="34" charset="0"/>
                <a:cs typeface="Arial" panose="020B0604020202020204" pitchFamily="34" charset="0"/>
              </a:rPr>
            </a:br>
            <a:r>
              <a:rPr lang="en-US" sz="4900" dirty="0">
                <a:solidFill>
                  <a:srgbClr val="00B050"/>
                </a:solidFill>
                <a:latin typeface="Arial" panose="020B0604020202020204" pitchFamily="34" charset="0"/>
                <a:cs typeface="Arial" panose="020B0604020202020204" pitchFamily="34" charset="0"/>
              </a:rPr>
              <a:t>	</a:t>
            </a:r>
            <a:br>
              <a:rPr lang="en-US" sz="4900" dirty="0">
                <a:solidFill>
                  <a:srgbClr val="00B050"/>
                </a:solidFill>
                <a:latin typeface="Arial" panose="020B0604020202020204" pitchFamily="34" charset="0"/>
                <a:cs typeface="Arial" panose="020B0604020202020204" pitchFamily="34" charset="0"/>
              </a:rPr>
            </a:br>
            <a:r>
              <a:rPr lang="en-US" sz="4900" dirty="0">
                <a:solidFill>
                  <a:srgbClr val="00B050"/>
                </a:solidFill>
                <a:latin typeface="Arial" panose="020B0604020202020204" pitchFamily="34" charset="0"/>
                <a:cs typeface="Arial" panose="020B0604020202020204" pitchFamily="34" charset="0"/>
              </a:rPr>
              <a:t>	mail</a:t>
            </a:r>
            <a:endParaRPr lang="en-US" sz="4900" dirty="0"/>
          </a:p>
        </p:txBody>
      </p:sp>
      <p:sp>
        <p:nvSpPr>
          <p:cNvPr id="18" name="Rectangle 1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text&#10;&#10;Description automatically generated">
            <a:extLst>
              <a:ext uri="{FF2B5EF4-FFF2-40B4-BE49-F238E27FC236}">
                <a16:creationId xmlns:a16="http://schemas.microsoft.com/office/drawing/2014/main" id="{2E960D5B-0ED7-A349-8B95-8B701153B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56" y="239014"/>
            <a:ext cx="3916219" cy="2937164"/>
          </a:xfrm>
          <a:prstGeom prst="rect">
            <a:avLst/>
          </a:prstGeom>
        </p:spPr>
      </p:pic>
      <p:sp>
        <p:nvSpPr>
          <p:cNvPr id="13" name="Content Placeholder 12">
            <a:extLst>
              <a:ext uri="{FF2B5EF4-FFF2-40B4-BE49-F238E27FC236}">
                <a16:creationId xmlns:a16="http://schemas.microsoft.com/office/drawing/2014/main" id="{67F4A463-3CAC-4AAD-B174-86D5583DAE51}"/>
              </a:ext>
            </a:extLst>
          </p:cNvPr>
          <p:cNvSpPr>
            <a:spLocks noGrp="1"/>
          </p:cNvSpPr>
          <p:nvPr>
            <p:ph idx="1"/>
          </p:nvPr>
        </p:nvSpPr>
        <p:spPr>
          <a:xfrm>
            <a:off x="5580115" y="6165304"/>
            <a:ext cx="2540363" cy="191045"/>
          </a:xfrm>
        </p:spPr>
        <p:txBody>
          <a:bodyPr anchor="t">
            <a:normAutofit fontScale="47500" lnSpcReduction="20000"/>
          </a:bodyPr>
          <a:lstStyle/>
          <a:p>
            <a:endParaRPr lang="en-US" sz="1700" dirty="0">
              <a:solidFill>
                <a:schemeClr val="tx1">
                  <a:alpha val="80000"/>
                </a:schemeClr>
              </a:solidFill>
            </a:endParaRPr>
          </a:p>
        </p:txBody>
      </p:sp>
      <p:sp>
        <p:nvSpPr>
          <p:cNvPr id="4" name="Footer Placeholder 3">
            <a:extLst>
              <a:ext uri="{FF2B5EF4-FFF2-40B4-BE49-F238E27FC236}">
                <a16:creationId xmlns:a16="http://schemas.microsoft.com/office/drawing/2014/main" id="{F632CD1E-846E-CD4B-AB57-A1355CCC05AE}"/>
              </a:ext>
            </a:extLst>
          </p:cNvPr>
          <p:cNvSpPr>
            <a:spLocks noGrp="1"/>
          </p:cNvSpPr>
          <p:nvPr>
            <p:ph type="ftr" sz="quarter" idx="11"/>
          </p:nvPr>
        </p:nvSpPr>
        <p:spPr>
          <a:xfrm rot="16200000">
            <a:off x="7359086" y="1591485"/>
            <a:ext cx="2661070" cy="365125"/>
          </a:xfrm>
        </p:spPr>
        <p:txBody>
          <a:bodyPr>
            <a:normAutofit/>
          </a:bodyPr>
          <a:lstStyle/>
          <a:p>
            <a:pPr>
              <a:lnSpc>
                <a:spcPct val="90000"/>
              </a:lnSpc>
              <a:spcAft>
                <a:spcPts val="600"/>
              </a:spcAft>
              <a:defRPr/>
            </a:pPr>
            <a:r>
              <a:rPr lang="en-US" sz="1200">
                <a:solidFill>
                  <a:schemeClr val="tx1">
                    <a:alpha val="60000"/>
                  </a:schemeClr>
                </a:solidFill>
              </a:rPr>
              <a:t>LITAKos seminaras - 2022 sausio 25</a:t>
            </a:r>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0" name="Content Placeholder 5" descr="A close-up of a book&#10;&#10;Description automatically generated with low confidence">
            <a:extLst>
              <a:ext uri="{FF2B5EF4-FFF2-40B4-BE49-F238E27FC236}">
                <a16:creationId xmlns:a16="http://schemas.microsoft.com/office/drawing/2014/main" id="{1733A3CD-0224-B946-8D22-35C9EA9AF862}"/>
              </a:ext>
            </a:extLst>
          </p:cNvPr>
          <p:cNvPicPr>
            <a:picLocks noChangeAspect="1"/>
          </p:cNvPicPr>
          <p:nvPr/>
        </p:nvPicPr>
        <p:blipFill rotWithShape="1">
          <a:blip r:embed="rId4">
            <a:extLst>
              <a:ext uri="{28A0092B-C50C-407E-A947-70E740481C1C}">
                <a14:useLocalDpi xmlns:a14="http://schemas.microsoft.com/office/drawing/2010/main" val="0"/>
              </a:ext>
            </a:extLst>
          </a:blip>
          <a:srcRect l="16327" r="17592"/>
          <a:stretch/>
        </p:blipFill>
        <p:spPr bwMode="auto">
          <a:xfrm rot="5400000">
            <a:off x="901767" y="2527231"/>
            <a:ext cx="2520282" cy="4323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5" descr="Text, letter&#10;&#10;Description automatically generated">
            <a:extLst>
              <a:ext uri="{FF2B5EF4-FFF2-40B4-BE49-F238E27FC236}">
                <a16:creationId xmlns:a16="http://schemas.microsoft.com/office/drawing/2014/main" id="{320067BF-12AC-5C45-871D-D3754029CAF9}"/>
              </a:ext>
            </a:extLst>
          </p:cNvPr>
          <p:cNvPicPr>
            <a:picLocks noChangeAspect="1"/>
          </p:cNvPicPr>
          <p:nvPr/>
        </p:nvPicPr>
        <p:blipFill rotWithShape="1">
          <a:blip r:embed="rId5">
            <a:extLst>
              <a:ext uri="{28A0092B-C50C-407E-A947-70E740481C1C}">
                <a14:useLocalDpi xmlns:a14="http://schemas.microsoft.com/office/drawing/2010/main" val="0"/>
              </a:ext>
            </a:extLst>
          </a:blip>
          <a:srcRect l="29746" r="15174" b="-4"/>
          <a:stretch/>
        </p:blipFill>
        <p:spPr>
          <a:xfrm rot="11401573">
            <a:off x="444445" y="3886273"/>
            <a:ext cx="1364566" cy="2732317"/>
          </a:xfrm>
          <a:prstGeom prst="rect">
            <a:avLst/>
          </a:prstGeom>
        </p:spPr>
      </p:pic>
      <p:pic>
        <p:nvPicPr>
          <p:cNvPr id="12" name="Content Placeholder 5" descr="Text, letter&#10;&#10;Description automatically generated">
            <a:extLst>
              <a:ext uri="{FF2B5EF4-FFF2-40B4-BE49-F238E27FC236}">
                <a16:creationId xmlns:a16="http://schemas.microsoft.com/office/drawing/2014/main" id="{8252ED0E-7D01-D346-A7FA-9633559FC637}"/>
              </a:ext>
            </a:extLst>
          </p:cNvPr>
          <p:cNvPicPr>
            <a:picLocks noChangeAspect="1"/>
          </p:cNvPicPr>
          <p:nvPr/>
        </p:nvPicPr>
        <p:blipFill rotWithShape="1">
          <a:blip r:embed="rId6">
            <a:extLst>
              <a:ext uri="{28A0092B-C50C-407E-A947-70E740481C1C}">
                <a14:useLocalDpi xmlns:a14="http://schemas.microsoft.com/office/drawing/2010/main" val="0"/>
              </a:ext>
            </a:extLst>
          </a:blip>
          <a:srcRect l="13228" r="31693" b="-4"/>
          <a:stretch/>
        </p:blipFill>
        <p:spPr>
          <a:xfrm rot="10389278">
            <a:off x="1933558" y="4197112"/>
            <a:ext cx="2216982" cy="2403255"/>
          </a:xfrm>
          <a:prstGeom prst="rect">
            <a:avLst/>
          </a:prstGeom>
        </p:spPr>
      </p:pic>
    </p:spTree>
    <p:extLst>
      <p:ext uri="{BB962C8B-B14F-4D97-AF65-F5344CB8AC3E}">
        <p14:creationId xmlns:p14="http://schemas.microsoft.com/office/powerpoint/2010/main" val="683698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 letter&#10;&#10;Description automatically generated">
            <a:extLst>
              <a:ext uri="{FF2B5EF4-FFF2-40B4-BE49-F238E27FC236}">
                <a16:creationId xmlns:a16="http://schemas.microsoft.com/office/drawing/2014/main" id="{F16497B4-7085-FE44-8661-A2E2FC134BFC}"/>
              </a:ext>
            </a:extLst>
          </p:cNvPr>
          <p:cNvPicPr>
            <a:picLocks noChangeAspect="1"/>
          </p:cNvPicPr>
          <p:nvPr/>
        </p:nvPicPr>
        <p:blipFill rotWithShape="1">
          <a:blip r:embed="rId3">
            <a:extLst>
              <a:ext uri="{28A0092B-C50C-407E-A947-70E740481C1C}">
                <a14:useLocalDpi xmlns:a14="http://schemas.microsoft.com/office/drawing/2010/main" val="0"/>
              </a:ext>
            </a:extLst>
          </a:blip>
          <a:srcRect t="12029" r="-3" b="4542"/>
          <a:stretch/>
        </p:blipFill>
        <p:spPr>
          <a:xfrm rot="5400000">
            <a:off x="-962025" y="1470891"/>
            <a:ext cx="6258983" cy="3916219"/>
          </a:xfrm>
          <a:prstGeom prst="rect">
            <a:avLst/>
          </a:prstGeom>
        </p:spPr>
      </p:pic>
      <p:sp>
        <p:nvSpPr>
          <p:cNvPr id="10" name="Content Placeholder 9">
            <a:extLst>
              <a:ext uri="{FF2B5EF4-FFF2-40B4-BE49-F238E27FC236}">
                <a16:creationId xmlns:a16="http://schemas.microsoft.com/office/drawing/2014/main" id="{01095821-D382-4441-9F98-8490D06EE4EE}"/>
              </a:ext>
            </a:extLst>
          </p:cNvPr>
          <p:cNvSpPr>
            <a:spLocks noGrp="1"/>
          </p:cNvSpPr>
          <p:nvPr>
            <p:ph idx="1"/>
          </p:nvPr>
        </p:nvSpPr>
        <p:spPr>
          <a:xfrm>
            <a:off x="5292084" y="1340768"/>
            <a:ext cx="2828394" cy="5015581"/>
          </a:xfrm>
        </p:spPr>
        <p:txBody>
          <a:bodyPr anchor="t">
            <a:normAutofit/>
          </a:bodyPr>
          <a:lstStyle/>
          <a:p>
            <a:pPr marL="0" indent="0">
              <a:buNone/>
            </a:pPr>
            <a:r>
              <a:rPr lang="en-US" sz="4900" dirty="0">
                <a:solidFill>
                  <a:srgbClr val="00B050">
                    <a:alpha val="80000"/>
                  </a:srgbClr>
                </a:solidFill>
                <a:latin typeface="Arial" panose="020B0604020202020204" pitchFamily="34" charset="0"/>
                <a:cs typeface="Arial" panose="020B0604020202020204" pitchFamily="34" charset="0"/>
              </a:rPr>
              <a:t>Taking notes</a:t>
            </a:r>
          </a:p>
        </p:txBody>
      </p:sp>
      <p:sp>
        <p:nvSpPr>
          <p:cNvPr id="4" name="Footer Placeholder 3">
            <a:extLst>
              <a:ext uri="{FF2B5EF4-FFF2-40B4-BE49-F238E27FC236}">
                <a16:creationId xmlns:a16="http://schemas.microsoft.com/office/drawing/2014/main" id="{CCCBB51B-6CCD-D540-969D-A7DA67E08F79}"/>
              </a:ext>
            </a:extLst>
          </p:cNvPr>
          <p:cNvSpPr>
            <a:spLocks noGrp="1"/>
          </p:cNvSpPr>
          <p:nvPr>
            <p:ph type="ftr" sz="quarter" idx="11"/>
          </p:nvPr>
        </p:nvSpPr>
        <p:spPr>
          <a:xfrm rot="16200000">
            <a:off x="7359086" y="1591485"/>
            <a:ext cx="2661070" cy="365125"/>
          </a:xfrm>
        </p:spPr>
        <p:txBody>
          <a:bodyPr vert="horz" lIns="91440" tIns="45720" rIns="91440" bIns="45720" rtlCol="0">
            <a:normAutofit/>
          </a:bodyPr>
          <a:lstStyle/>
          <a:p>
            <a:pPr>
              <a:lnSpc>
                <a:spcPct val="90000"/>
              </a:lnSpc>
              <a:spcAft>
                <a:spcPts val="600"/>
              </a:spcAft>
              <a:defRPr/>
            </a:pPr>
            <a:r>
              <a:rPr lang="en-US" sz="1200" kern="1200">
                <a:solidFill>
                  <a:schemeClr val="tx1">
                    <a:alpha val="60000"/>
                  </a:schemeClr>
                </a:solidFill>
                <a:latin typeface="+mn-lt"/>
                <a:ea typeface="+mn-ea"/>
                <a:cs typeface="+mn-cs"/>
              </a:rPr>
              <a:t>LITAKos seminaras - 2022 sausio 25</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06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AB7890-E45B-0C41-823E-B01D0995FA01}"/>
              </a:ext>
            </a:extLst>
          </p:cNvPr>
          <p:cNvSpPr>
            <a:spLocks noGrp="1"/>
          </p:cNvSpPr>
          <p:nvPr>
            <p:ph type="title"/>
          </p:nvPr>
        </p:nvSpPr>
        <p:spPr>
          <a:xfrm>
            <a:off x="4572000" y="501651"/>
            <a:ext cx="3533573" cy="3117621"/>
          </a:xfrm>
        </p:spPr>
        <p:txBody>
          <a:bodyPr anchor="b">
            <a:normAutofit/>
          </a:bodyPr>
          <a:lstStyle/>
          <a:p>
            <a:r>
              <a:rPr lang="en-US" sz="4900" dirty="0">
                <a:solidFill>
                  <a:srgbClr val="00B050"/>
                </a:solidFill>
                <a:latin typeface="Arial" panose="020B0604020202020204" pitchFamily="34" charset="0"/>
                <a:cs typeface="Arial" panose="020B0604020202020204" pitchFamily="34" charset="0"/>
              </a:rPr>
              <a:t>A milestone</a:t>
            </a:r>
            <a:br>
              <a:rPr lang="en-US" sz="4900" dirty="0">
                <a:solidFill>
                  <a:srgbClr val="00B050"/>
                </a:solidFill>
                <a:latin typeface="Arial" panose="020B0604020202020204" pitchFamily="34" charset="0"/>
                <a:cs typeface="Arial" panose="020B0604020202020204" pitchFamily="34" charset="0"/>
              </a:rPr>
            </a:br>
            <a:r>
              <a:rPr lang="en-US" sz="4900" dirty="0">
                <a:solidFill>
                  <a:srgbClr val="00B050"/>
                </a:solidFill>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 whiteboard&#10;&#10;Description automatically generated">
            <a:extLst>
              <a:ext uri="{FF2B5EF4-FFF2-40B4-BE49-F238E27FC236}">
                <a16:creationId xmlns:a16="http://schemas.microsoft.com/office/drawing/2014/main" id="{3DA65FA2-010F-F543-B8AF-BF18803F9185}"/>
              </a:ext>
            </a:extLst>
          </p:cNvPr>
          <p:cNvPicPr>
            <a:picLocks noChangeAspect="1"/>
          </p:cNvPicPr>
          <p:nvPr/>
        </p:nvPicPr>
        <p:blipFill rotWithShape="1">
          <a:blip r:embed="rId3">
            <a:extLst>
              <a:ext uri="{28A0092B-C50C-407E-A947-70E740481C1C}">
                <a14:useLocalDpi xmlns:a14="http://schemas.microsoft.com/office/drawing/2010/main" val="0"/>
              </a:ext>
            </a:extLst>
          </a:blip>
          <a:srcRect l="24155" r="28917" b="-1"/>
          <a:stretch/>
        </p:blipFill>
        <p:spPr>
          <a:xfrm>
            <a:off x="209357" y="299509"/>
            <a:ext cx="3916219" cy="6258983"/>
          </a:xfrm>
          <a:prstGeom prst="rect">
            <a:avLst/>
          </a:prstGeom>
        </p:spPr>
      </p:pic>
      <p:sp>
        <p:nvSpPr>
          <p:cNvPr id="10" name="Content Placeholder 9">
            <a:extLst>
              <a:ext uri="{FF2B5EF4-FFF2-40B4-BE49-F238E27FC236}">
                <a16:creationId xmlns:a16="http://schemas.microsoft.com/office/drawing/2014/main" id="{538F861C-F354-461C-BC0A-0AB022F7FAD8}"/>
              </a:ext>
            </a:extLst>
          </p:cNvPr>
          <p:cNvSpPr>
            <a:spLocks noGrp="1"/>
          </p:cNvSpPr>
          <p:nvPr>
            <p:ph idx="1"/>
          </p:nvPr>
        </p:nvSpPr>
        <p:spPr>
          <a:xfrm flipV="1">
            <a:off x="7524336" y="6356349"/>
            <a:ext cx="596142" cy="202143"/>
          </a:xfrm>
        </p:spPr>
        <p:txBody>
          <a:bodyPr anchor="t">
            <a:normAutofit fontScale="55000" lnSpcReduction="20000"/>
          </a:bodyPr>
          <a:lstStyle/>
          <a:p>
            <a:endParaRPr lang="en-US" sz="1700" dirty="0">
              <a:solidFill>
                <a:schemeClr val="tx1">
                  <a:alpha val="80000"/>
                </a:schemeClr>
              </a:solidFill>
            </a:endParaRPr>
          </a:p>
        </p:txBody>
      </p:sp>
      <p:sp>
        <p:nvSpPr>
          <p:cNvPr id="4" name="Footer Placeholder 3">
            <a:extLst>
              <a:ext uri="{FF2B5EF4-FFF2-40B4-BE49-F238E27FC236}">
                <a16:creationId xmlns:a16="http://schemas.microsoft.com/office/drawing/2014/main" id="{680505E1-A21E-9F46-8E9F-B6BAD7DA64A1}"/>
              </a:ext>
            </a:extLst>
          </p:cNvPr>
          <p:cNvSpPr>
            <a:spLocks noGrp="1"/>
          </p:cNvSpPr>
          <p:nvPr>
            <p:ph type="ftr" sz="quarter" idx="11"/>
          </p:nvPr>
        </p:nvSpPr>
        <p:spPr>
          <a:xfrm rot="16200000">
            <a:off x="7359086" y="1591485"/>
            <a:ext cx="2661070" cy="365125"/>
          </a:xfrm>
        </p:spPr>
        <p:txBody>
          <a:bodyPr>
            <a:normAutofit/>
          </a:bodyPr>
          <a:lstStyle/>
          <a:p>
            <a:pPr>
              <a:lnSpc>
                <a:spcPct val="90000"/>
              </a:lnSpc>
              <a:spcAft>
                <a:spcPts val="600"/>
              </a:spcAft>
              <a:defRPr/>
            </a:pPr>
            <a:r>
              <a:rPr lang="en-US" sz="1200">
                <a:solidFill>
                  <a:schemeClr val="tx1">
                    <a:alpha val="60000"/>
                  </a:schemeClr>
                </a:solidFill>
              </a:rPr>
              <a:t>LITAKos seminaras - 2022 sausio 25</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268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5" name="Title 1">
            <a:extLst>
              <a:ext uri="{FF2B5EF4-FFF2-40B4-BE49-F238E27FC236}">
                <a16:creationId xmlns:a16="http://schemas.microsoft.com/office/drawing/2014/main" id="{041C2F38-4238-2843-9F79-2E7A70C356A6}"/>
              </a:ext>
            </a:extLst>
          </p:cNvPr>
          <p:cNvSpPr>
            <a:spLocks noGrp="1"/>
          </p:cNvSpPr>
          <p:nvPr>
            <p:ph type="title"/>
          </p:nvPr>
        </p:nvSpPr>
        <p:spPr>
          <a:xfrm>
            <a:off x="5220073" y="188640"/>
            <a:ext cx="3375288" cy="1944216"/>
          </a:xfrm>
        </p:spPr>
        <p:txBody>
          <a:bodyPr>
            <a:noAutofit/>
          </a:bodyPr>
          <a:lstStyle/>
          <a:p>
            <a:pPr algn="l">
              <a:lnSpc>
                <a:spcPct val="90000"/>
              </a:lnSpc>
            </a:pPr>
            <a:r>
              <a:rPr lang="en-US" altLang="en-US"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Ways of studying…</a:t>
            </a:r>
            <a:br>
              <a:rPr lang="en-US" altLang="en-US"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br>
            <a:r>
              <a:rPr lang="en-US" altLang="en-US"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languages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AFA21FE-D8A1-5841-A4D2-DE5C89F3960E}"/>
              </a:ext>
            </a:extLst>
          </p:cNvPr>
          <p:cNvPicPr>
            <a:picLocks noChangeAspect="1"/>
          </p:cNvPicPr>
          <p:nvPr/>
        </p:nvPicPr>
        <p:blipFill rotWithShape="1">
          <a:blip r:embed="rId3">
            <a:extLst>
              <a:ext uri="{28A0092B-C50C-407E-A947-70E740481C1C}">
                <a14:useLocalDpi xmlns:a14="http://schemas.microsoft.com/office/drawing/2010/main" val="0"/>
              </a:ext>
            </a:extLst>
          </a:blip>
          <a:srcRect l="12264" r="11922"/>
          <a:stretch/>
        </p:blipFill>
        <p:spPr>
          <a:xfrm>
            <a:off x="107504" y="10"/>
            <a:ext cx="4275895"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0545422D-25AE-0E45-9824-B4F58CA0AB75}"/>
              </a:ext>
            </a:extLst>
          </p:cNvPr>
          <p:cNvSpPr>
            <a:spLocks noGrp="1"/>
          </p:cNvSpPr>
          <p:nvPr>
            <p:ph idx="1"/>
          </p:nvPr>
        </p:nvSpPr>
        <p:spPr>
          <a:xfrm>
            <a:off x="4783480" y="2636912"/>
            <a:ext cx="4109000" cy="4016829"/>
          </a:xfrm>
        </p:spPr>
        <p:txBody>
          <a:bodyPr>
            <a:normAutofit fontScale="85000" lnSpcReduction="10000"/>
          </a:bodyPr>
          <a:lstStyle/>
          <a:p>
            <a:pPr>
              <a:buFont typeface="Wingdings" pitchFamily="2" charset="2"/>
              <a:buChar char="Ø"/>
            </a:pPr>
            <a:r>
              <a:rPr lang="en-GB" sz="3400" dirty="0">
                <a:latin typeface="Arial" panose="020B0604020202020204" pitchFamily="34" charset="0"/>
                <a:cs typeface="Arial" panose="020B0604020202020204" pitchFamily="34" charset="0"/>
              </a:rPr>
              <a:t>Bitesize, little by little, frequently</a:t>
            </a:r>
          </a:p>
          <a:p>
            <a:pPr>
              <a:buFont typeface="Wingdings" pitchFamily="2" charset="2"/>
              <a:buChar char="Ø"/>
            </a:pPr>
            <a:r>
              <a:rPr lang="en-GB" sz="3400" dirty="0">
                <a:latin typeface="Arial" panose="020B0604020202020204" pitchFamily="34" charset="0"/>
                <a:cs typeface="Arial" panose="020B0604020202020204" pitchFamily="34" charset="0"/>
              </a:rPr>
              <a:t>Systematic language learning; note-taking</a:t>
            </a:r>
          </a:p>
          <a:p>
            <a:pPr>
              <a:buFont typeface="Wingdings" pitchFamily="2" charset="2"/>
              <a:buChar char="Ø"/>
            </a:pPr>
            <a:r>
              <a:rPr lang="en-GB" sz="3400" dirty="0">
                <a:latin typeface="Arial" panose="020B0604020202020204" pitchFamily="34" charset="0"/>
                <a:cs typeface="Arial" panose="020B0604020202020204" pitchFamily="34" charset="0"/>
              </a:rPr>
              <a:t>From core knowledge to </a:t>
            </a:r>
            <a:r>
              <a:rPr lang="en-GB" sz="3400" i="1" dirty="0">
                <a:latin typeface="Arial" panose="020B0604020202020204" pitchFamily="34" charset="0"/>
                <a:cs typeface="Arial" panose="020B0604020202020204" pitchFamily="34" charset="0"/>
              </a:rPr>
              <a:t>periphery</a:t>
            </a:r>
          </a:p>
          <a:p>
            <a:pPr>
              <a:buFont typeface="Wingdings" pitchFamily="2" charset="2"/>
              <a:buChar char="Ø"/>
            </a:pPr>
            <a:r>
              <a:rPr lang="en-GB" sz="3400" dirty="0">
                <a:latin typeface="Arial" panose="020B0604020202020204" pitchFamily="34" charset="0"/>
                <a:cs typeface="Arial" panose="020B0604020202020204" pitchFamily="34" charset="0"/>
              </a:rPr>
              <a:t>Apply language skills to own life &amp; needs</a:t>
            </a:r>
          </a:p>
          <a:p>
            <a:pPr marL="0" indent="0">
              <a:buNone/>
              <a:defRPr/>
            </a:pPr>
            <a:endParaRPr lang="en-US" altLang="en-US" sz="17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1">
            <a:extLst>
              <a:ext uri="{FF2B5EF4-FFF2-40B4-BE49-F238E27FC236}">
                <a16:creationId xmlns:a16="http://schemas.microsoft.com/office/drawing/2014/main" id="{C941F68A-B96B-E649-83A0-F61A754164C3}"/>
              </a:ext>
            </a:extLst>
          </p:cNvPr>
          <p:cNvSpPr/>
          <p:nvPr/>
        </p:nvSpPr>
        <p:spPr>
          <a:xfrm>
            <a:off x="1259632" y="3198168"/>
            <a:ext cx="4873853" cy="4524315"/>
          </a:xfrm>
          <a:prstGeom prst="rect">
            <a:avLst/>
          </a:prstGeom>
        </p:spPr>
        <p:txBody>
          <a:bodyPr wrap="square">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r>
              <a:rPr lang="en-US" sz="1400" dirty="0"/>
              <a:t>           </a:t>
            </a:r>
            <a:r>
              <a:rPr lang="en-US" sz="1400" i="1" dirty="0"/>
              <a:t>Why Study Languages?</a:t>
            </a:r>
          </a:p>
          <a:p>
            <a:pPr>
              <a:defRPr/>
            </a:pPr>
            <a:endParaRPr lang="en-US" dirty="0"/>
          </a:p>
          <a:p>
            <a:pPr>
              <a:defRPr/>
            </a:pPr>
            <a:endParaRPr lang="en-US" dirty="0"/>
          </a:p>
        </p:txBody>
      </p:sp>
      <p:sp>
        <p:nvSpPr>
          <p:cNvPr id="4" name="Footer Placeholder 3">
            <a:extLst>
              <a:ext uri="{FF2B5EF4-FFF2-40B4-BE49-F238E27FC236}">
                <a16:creationId xmlns:a16="http://schemas.microsoft.com/office/drawing/2014/main" id="{634357ED-A1DD-E540-AF4B-0BD5DC9420A9}"/>
              </a:ext>
            </a:extLst>
          </p:cNvPr>
          <p:cNvSpPr>
            <a:spLocks noGrp="1"/>
          </p:cNvSpPr>
          <p:nvPr>
            <p:ph type="ftr" sz="quarter" idx="11"/>
          </p:nvPr>
        </p:nvSpPr>
        <p:spPr>
          <a:xfrm>
            <a:off x="4932040" y="6309320"/>
            <a:ext cx="3312368" cy="396280"/>
          </a:xfrm>
        </p:spPr>
        <p:txBody>
          <a:bodyPr/>
          <a:lstStyle/>
          <a:p>
            <a:pPr>
              <a:defRPr/>
            </a:pPr>
            <a:r>
              <a:rPr lang="en-US" dirty="0" err="1"/>
              <a:t>LITAKos</a:t>
            </a:r>
            <a:r>
              <a:rPr lang="en-US" dirty="0"/>
              <a:t> </a:t>
            </a:r>
            <a:r>
              <a:rPr lang="en-US" dirty="0" err="1"/>
              <a:t>seminaras</a:t>
            </a:r>
            <a:r>
              <a:rPr lang="en-US" dirty="0"/>
              <a:t> - 2022 </a:t>
            </a:r>
            <a:r>
              <a:rPr lang="en-US" dirty="0" err="1"/>
              <a:t>sausio</a:t>
            </a:r>
            <a:r>
              <a:rPr lang="en-US" dirty="0"/>
              <a:t> 25</a:t>
            </a:r>
          </a:p>
        </p:txBody>
      </p:sp>
    </p:spTree>
    <p:extLst>
      <p:ext uri="{BB962C8B-B14F-4D97-AF65-F5344CB8AC3E}">
        <p14:creationId xmlns:p14="http://schemas.microsoft.com/office/powerpoint/2010/main" val="4057898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4616C-104F-F144-8095-3A9C83A08E22}"/>
              </a:ext>
            </a:extLst>
          </p:cNvPr>
          <p:cNvSpPr>
            <a:spLocks noGrp="1"/>
          </p:cNvSpPr>
          <p:nvPr>
            <p:ph type="title"/>
          </p:nvPr>
        </p:nvSpPr>
        <p:spPr>
          <a:xfrm>
            <a:off x="5242991" y="548680"/>
            <a:ext cx="2569369" cy="1368152"/>
          </a:xfrm>
        </p:spPr>
        <p:txBody>
          <a:bodyPr>
            <a:normAutofit fontScale="90000"/>
          </a:bodyPr>
          <a:lstStyle/>
          <a:p>
            <a:r>
              <a:rPr lang="en-GB" dirty="0" err="1">
                <a:solidFill>
                  <a:srgbClr val="00B050"/>
                </a:solidFill>
                <a:latin typeface="Arial" panose="020B0604020202020204" pitchFamily="34" charset="0"/>
                <a:cs typeface="Arial" panose="020B0604020202020204" pitchFamily="34" charset="0"/>
              </a:rPr>
              <a:t>Taikomoji</a:t>
            </a:r>
            <a:r>
              <a:rPr lang="en-GB" dirty="0">
                <a:solidFill>
                  <a:srgbClr val="00B050"/>
                </a:solidFill>
                <a:latin typeface="Arial" panose="020B0604020202020204" pitchFamily="34" charset="0"/>
                <a:cs typeface="Arial" panose="020B0604020202020204" pitchFamily="34" charset="0"/>
              </a:rPr>
              <a:t> </a:t>
            </a:r>
            <a:r>
              <a:rPr lang="en-GB" dirty="0" err="1">
                <a:solidFill>
                  <a:srgbClr val="00B050"/>
                </a:solidFill>
                <a:latin typeface="Arial" panose="020B0604020202020204" pitchFamily="34" charset="0"/>
                <a:cs typeface="Arial" panose="020B0604020202020204" pitchFamily="34" charset="0"/>
              </a:rPr>
              <a:t>kalbotyra</a:t>
            </a:r>
            <a:endParaRPr lang="en-US" sz="3500" dirty="0">
              <a:solidFill>
                <a:srgbClr val="00B050"/>
              </a:solidFill>
              <a:latin typeface="Arial" panose="020B0604020202020204" pitchFamily="34" charset="0"/>
              <a:cs typeface="Arial" panose="020B0604020202020204" pitchFamily="34" charset="0"/>
            </a:endParaRPr>
          </a:p>
        </p:txBody>
      </p:sp>
      <p:pic>
        <p:nvPicPr>
          <p:cNvPr id="7" name="Picture 10" descr="baked pancakes">
            <a:extLst>
              <a:ext uri="{FF2B5EF4-FFF2-40B4-BE49-F238E27FC236}">
                <a16:creationId xmlns:a16="http://schemas.microsoft.com/office/drawing/2014/main" id="{092D5563-D038-4B41-B72D-CAE6AB7FCE6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t="2289" r="2" b="2"/>
          <a:stretch>
            <a:fillRect/>
          </a:stretch>
        </p:blipFill>
        <p:spPr bwMode="auto">
          <a:xfrm>
            <a:off x="755576" y="384048"/>
            <a:ext cx="3528392" cy="5316641"/>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E6A63E4-10AE-4346-87D2-905839D4E342}"/>
              </a:ext>
            </a:extLst>
          </p:cNvPr>
          <p:cNvSpPr>
            <a:spLocks noGrp="1"/>
          </p:cNvSpPr>
          <p:nvPr>
            <p:ph type="ftr" sz="quarter" idx="11"/>
          </p:nvPr>
        </p:nvSpPr>
        <p:spPr>
          <a:xfrm>
            <a:off x="5737411" y="384048"/>
            <a:ext cx="3075119" cy="365125"/>
          </a:xfrm>
        </p:spPr>
        <p:txBody>
          <a:bodyPr>
            <a:normAutofit/>
          </a:bodyPr>
          <a:lstStyle/>
          <a:p>
            <a:pPr algn="r">
              <a:spcAft>
                <a:spcPts val="600"/>
              </a:spcAft>
              <a:defRPr/>
            </a:pPr>
            <a:r>
              <a:rPr lang="en-US" sz="1000">
                <a:solidFill>
                  <a:schemeClr val="tx1">
                    <a:alpha val="80000"/>
                  </a:schemeClr>
                </a:solidFill>
              </a:rPr>
              <a:t>LITAKos seminaras - 2022 sausio 25</a:t>
            </a:r>
          </a:p>
        </p:txBody>
      </p:sp>
      <p:sp>
        <p:nvSpPr>
          <p:cNvPr id="5126" name="Content Placeholder 5125">
            <a:extLst>
              <a:ext uri="{FF2B5EF4-FFF2-40B4-BE49-F238E27FC236}">
                <a16:creationId xmlns:a16="http://schemas.microsoft.com/office/drawing/2014/main" id="{1E6BBBBF-732B-4237-8243-A19C77EF64F0}"/>
              </a:ext>
            </a:extLst>
          </p:cNvPr>
          <p:cNvSpPr>
            <a:spLocks noGrp="1"/>
          </p:cNvSpPr>
          <p:nvPr>
            <p:ph idx="1"/>
          </p:nvPr>
        </p:nvSpPr>
        <p:spPr>
          <a:xfrm>
            <a:off x="5807961" y="2081464"/>
            <a:ext cx="3228535" cy="4776526"/>
          </a:xfrm>
        </p:spPr>
        <p:txBody>
          <a:bodyPr>
            <a:normAutofit fontScale="25000" lnSpcReduction="20000"/>
          </a:bodyPr>
          <a:lstStyle/>
          <a:p>
            <a:pPr marL="0" indent="0">
              <a:buNone/>
            </a:pPr>
            <a:r>
              <a:rPr lang="lt-LT" sz="12800" dirty="0">
                <a:latin typeface="Arial" panose="020B0604020202020204" pitchFamily="34" charset="0"/>
                <a:cs typeface="Arial" panose="020B0604020202020204" pitchFamily="34" charset="0"/>
              </a:rPr>
              <a:t>apklausa, surašymas, duomenys, gyventojai, kalbų mokėjimas, lietuvių, rusų, lenkų kalbos,</a:t>
            </a:r>
            <a:r>
              <a:rPr lang="en-GB" sz="12800" dirty="0">
                <a:latin typeface="Arial" panose="020B0604020202020204" pitchFamily="34" charset="0"/>
                <a:cs typeface="Arial" panose="020B0604020202020204" pitchFamily="34" charset="0"/>
              </a:rPr>
              <a:t> </a:t>
            </a:r>
            <a:r>
              <a:rPr lang="en-GB" sz="12800" dirty="0" err="1">
                <a:latin typeface="Arial" panose="020B0604020202020204" pitchFamily="34" charset="0"/>
                <a:cs typeface="Arial" panose="020B0604020202020204" pitchFamily="34" charset="0"/>
              </a:rPr>
              <a:t>tuteši</a:t>
            </a:r>
            <a:r>
              <a:rPr lang="lt-LT" sz="12800" dirty="0" err="1">
                <a:latin typeface="Arial" panose="020B0604020202020204" pitchFamily="34" charset="0"/>
                <a:cs typeface="Arial" panose="020B0604020202020204" pitchFamily="34" charset="0"/>
              </a:rPr>
              <a:t>ų</a:t>
            </a:r>
            <a:r>
              <a:rPr lang="en-GB" sz="12800" dirty="0">
                <a:latin typeface="Arial" panose="020B0604020202020204" pitchFamily="34" charset="0"/>
                <a:cs typeface="Arial" panose="020B0604020202020204" pitchFamily="34" charset="0"/>
              </a:rPr>
              <a:t>, </a:t>
            </a:r>
          </a:p>
          <a:p>
            <a:pPr marL="0" indent="0">
              <a:buNone/>
            </a:pPr>
            <a:r>
              <a:rPr lang="lt-LT" sz="12800" dirty="0">
                <a:latin typeface="Arial" panose="020B0604020202020204" pitchFamily="34" charset="0"/>
                <a:cs typeface="Arial" panose="020B0604020202020204" pitchFamily="34" charset="0"/>
              </a:rPr>
              <a:t>daugiakalbystė,</a:t>
            </a:r>
          </a:p>
          <a:p>
            <a:pPr marL="0" indent="0">
              <a:buNone/>
            </a:pPr>
            <a:r>
              <a:rPr lang="lt-LT" sz="12800" dirty="0">
                <a:latin typeface="Arial" panose="020B0604020202020204" pitchFamily="34" charset="0"/>
                <a:cs typeface="Arial" panose="020B0604020202020204" pitchFamily="34" charset="0"/>
              </a:rPr>
              <a:t>švietimas, šalis, tapatybė, </a:t>
            </a:r>
            <a:r>
              <a:rPr lang="lt-LT" sz="12800" dirty="0" err="1">
                <a:latin typeface="Arial" panose="020B0604020202020204" pitchFamily="34" charset="0"/>
                <a:cs typeface="Arial" panose="020B0604020202020204" pitchFamily="34" charset="0"/>
              </a:rPr>
              <a:t>i.t.t</a:t>
            </a:r>
            <a:r>
              <a:rPr lang="lt-LT" sz="12800" dirty="0">
                <a:latin typeface="Arial" panose="020B0604020202020204" pitchFamily="34" charset="0"/>
                <a:cs typeface="Arial" panose="020B0604020202020204" pitchFamily="34" charset="0"/>
              </a:rPr>
              <a:t>. </a:t>
            </a:r>
          </a:p>
          <a:p>
            <a:pPr marL="0" indent="0">
              <a:buNone/>
            </a:pPr>
            <a:r>
              <a:rPr lang="lt-LT"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None/>
            </a:pPr>
            <a:endParaRPr lang="en-US" sz="2100" dirty="0"/>
          </a:p>
        </p:txBody>
      </p:sp>
      <p:pic>
        <p:nvPicPr>
          <p:cNvPr id="8" name="Content Placeholder 3">
            <a:extLst>
              <a:ext uri="{FF2B5EF4-FFF2-40B4-BE49-F238E27FC236}">
                <a16:creationId xmlns:a16="http://schemas.microsoft.com/office/drawing/2014/main" id="{AD63E96D-6266-0446-ADE7-E9E8636B7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5816491"/>
            <a:ext cx="1090310" cy="104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B56A6FD-EBD7-9349-9150-55029DD342AF}"/>
              </a:ext>
            </a:extLst>
          </p:cNvPr>
          <p:cNvSpPr/>
          <p:nvPr/>
        </p:nvSpPr>
        <p:spPr>
          <a:xfrm rot="10800000" flipV="1">
            <a:off x="2028137" y="6434420"/>
            <a:ext cx="5146587" cy="307777"/>
          </a:xfrm>
          <a:prstGeom prst="rect">
            <a:avLst/>
          </a:prstGeom>
        </p:spPr>
        <p:txBody>
          <a:bodyPr wrap="square">
            <a:spAutoFit/>
          </a:bodyPr>
          <a:lstStyle/>
          <a:p>
            <a:pPr>
              <a:defRPr/>
            </a:pPr>
            <a:r>
              <a:rPr lang="en-US" sz="1400" dirty="0">
                <a:solidFill>
                  <a:schemeClr val="bg1"/>
                </a:solidFill>
              </a:rPr>
              <a:t>               Why Study Languages?</a:t>
            </a:r>
          </a:p>
        </p:txBody>
      </p:sp>
    </p:spTree>
    <p:extLst>
      <p:ext uri="{BB962C8B-B14F-4D97-AF65-F5344CB8AC3E}">
        <p14:creationId xmlns:p14="http://schemas.microsoft.com/office/powerpoint/2010/main" val="62858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FA21FE-D8A1-5841-A4D2-DE5C89F3960E}"/>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3324227" y="277230"/>
            <a:ext cx="7152429" cy="7184218"/>
          </a:xfrm>
          <a:prstGeom prst="rect">
            <a:avLst/>
          </a:prstGeom>
        </p:spPr>
      </p:pic>
      <p:sp>
        <p:nvSpPr>
          <p:cNvPr id="3" name="Content Placeholder 2">
            <a:extLst>
              <a:ext uri="{FF2B5EF4-FFF2-40B4-BE49-F238E27FC236}">
                <a16:creationId xmlns:a16="http://schemas.microsoft.com/office/drawing/2014/main" id="{0545422D-25AE-0E45-9824-B4F58CA0AB75}"/>
              </a:ext>
            </a:extLst>
          </p:cNvPr>
          <p:cNvSpPr>
            <a:spLocks noGrp="1"/>
          </p:cNvSpPr>
          <p:nvPr>
            <p:ph idx="1"/>
          </p:nvPr>
        </p:nvSpPr>
        <p:spPr>
          <a:xfrm>
            <a:off x="431540" y="548680"/>
            <a:ext cx="8280920" cy="1152128"/>
          </a:xfrm>
          <a:solidFill>
            <a:srgbClr val="FFC000"/>
          </a:solidFill>
        </p:spPr>
        <p:txBody>
          <a:bodyPr/>
          <a:lstStyle/>
          <a:p>
            <a:pPr marL="0" indent="0">
              <a:buNone/>
              <a:defRPr/>
            </a:pPr>
            <a:r>
              <a:rPr lang="en-US" altLang="en-US" sz="5400" b="1" dirty="0">
                <a:latin typeface="Arial" panose="020B0604020202020204" pitchFamily="34" charset="0"/>
                <a:ea typeface="ＭＳ Ｐゴシック" panose="020B0600070205080204" pitchFamily="34" charset="-128"/>
                <a:cs typeface="Arial" panose="020B0604020202020204" pitchFamily="34" charset="0"/>
              </a:rPr>
              <a:t>Why</a:t>
            </a:r>
            <a:r>
              <a:rPr lang="en-US" altLang="en-US" sz="5400" dirty="0">
                <a:latin typeface="Arial" panose="020B0604020202020204" pitchFamily="34" charset="0"/>
                <a:ea typeface="ＭＳ Ｐゴシック" panose="020B0600070205080204" pitchFamily="34" charset="-128"/>
                <a:cs typeface="Arial" panose="020B0604020202020204" pitchFamily="34" charset="0"/>
              </a:rPr>
              <a:t> study </a:t>
            </a:r>
            <a:r>
              <a:rPr lang="en-US" altLang="en-US" sz="6600"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languages?</a:t>
            </a:r>
          </a:p>
        </p:txBody>
      </p:sp>
      <p:sp>
        <p:nvSpPr>
          <p:cNvPr id="4" name="Content Placeholder 2">
            <a:extLst>
              <a:ext uri="{FF2B5EF4-FFF2-40B4-BE49-F238E27FC236}">
                <a16:creationId xmlns:a16="http://schemas.microsoft.com/office/drawing/2014/main" id="{92133D8E-597D-034F-BB03-E04A02344F33}"/>
              </a:ext>
            </a:extLst>
          </p:cNvPr>
          <p:cNvSpPr txBox="1">
            <a:spLocks/>
          </p:cNvSpPr>
          <p:nvPr/>
        </p:nvSpPr>
        <p:spPr bwMode="auto">
          <a:xfrm>
            <a:off x="611560" y="2279576"/>
            <a:ext cx="8280920"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defRPr/>
            </a:pPr>
            <a:r>
              <a:rPr lang="en-US" altLang="en-US" sz="6600" kern="0" dirty="0">
                <a:solidFill>
                  <a:schemeClr val="accent3">
                    <a:lumMod val="50000"/>
                  </a:schemeClr>
                </a:solidFill>
                <a:latin typeface="Arial" panose="020B0604020202020204" pitchFamily="34" charset="0"/>
                <a:ea typeface="ＭＳ Ｐゴシック" panose="020B0600070205080204" pitchFamily="34" charset="-128"/>
                <a:cs typeface="Arial" panose="020B0604020202020204" pitchFamily="34" charset="0"/>
              </a:rPr>
              <a:t>Reasons for...</a:t>
            </a:r>
          </a:p>
          <a:p>
            <a:pPr>
              <a:spcBef>
                <a:spcPts val="0"/>
              </a:spcBef>
              <a:defRPr/>
            </a:pPr>
            <a:r>
              <a:rPr lang="en-US" altLang="en-US" sz="6600" kern="0" dirty="0">
                <a:solidFill>
                  <a:schemeClr val="accent3">
                    <a:lumMod val="50000"/>
                  </a:schemeClr>
                </a:solidFill>
                <a:latin typeface="Arial" panose="020B0604020202020204" pitchFamily="34" charset="0"/>
                <a:ea typeface="ＭＳ Ｐゴシック" panose="020B0600070205080204" pitchFamily="34" charset="-128"/>
                <a:cs typeface="Arial" panose="020B0604020202020204" pitchFamily="34" charset="0"/>
              </a:rPr>
              <a:t>Ways of studying…</a:t>
            </a:r>
          </a:p>
          <a:p>
            <a:pPr>
              <a:spcBef>
                <a:spcPts val="0"/>
              </a:spcBef>
              <a:defRPr/>
            </a:pPr>
            <a:r>
              <a:rPr lang="en-US" altLang="en-US" sz="6600" kern="0" dirty="0">
                <a:solidFill>
                  <a:srgbClr val="FF4700"/>
                </a:solidFill>
                <a:latin typeface="Arial" panose="020B0604020202020204" pitchFamily="34" charset="0"/>
                <a:ea typeface="ＭＳ Ｐゴシック" panose="020B0600070205080204" pitchFamily="34" charset="-128"/>
                <a:cs typeface="Arial" panose="020B0604020202020204" pitchFamily="34" charset="0"/>
              </a:rPr>
              <a:t>Benefits of…</a:t>
            </a:r>
          </a:p>
        </p:txBody>
      </p:sp>
      <p:sp>
        <p:nvSpPr>
          <p:cNvPr id="6" name="Footer Placeholder 5">
            <a:extLst>
              <a:ext uri="{FF2B5EF4-FFF2-40B4-BE49-F238E27FC236}">
                <a16:creationId xmlns:a16="http://schemas.microsoft.com/office/drawing/2014/main" id="{7C0A393D-F383-9443-A9B3-BE8739E6E1D5}"/>
              </a:ext>
            </a:extLst>
          </p:cNvPr>
          <p:cNvSpPr>
            <a:spLocks noGrp="1"/>
          </p:cNvSpPr>
          <p:nvPr>
            <p:ph type="ftr" sz="quarter" idx="11"/>
          </p:nvPr>
        </p:nvSpPr>
        <p:spPr/>
        <p:txBody>
          <a:bodyPr/>
          <a:lstStyle/>
          <a:p>
            <a:pPr>
              <a:defRPr/>
            </a:pPr>
            <a:r>
              <a:rPr lang="en-US"/>
              <a:t>LITAKos seminaras - 2022 sausio 25</a:t>
            </a:r>
            <a:endParaRPr lang="en-US" dirty="0"/>
          </a:p>
        </p:txBody>
      </p:sp>
    </p:spTree>
    <p:extLst>
      <p:ext uri="{BB962C8B-B14F-4D97-AF65-F5344CB8AC3E}">
        <p14:creationId xmlns:p14="http://schemas.microsoft.com/office/powerpoint/2010/main" val="139893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eople gathering near outdoor during nighttime">
            <a:extLst>
              <a:ext uri="{FF2B5EF4-FFF2-40B4-BE49-F238E27FC236}">
                <a16:creationId xmlns:a16="http://schemas.microsoft.com/office/drawing/2014/main" id="{024C42C5-1387-804A-9944-A64F4D66E1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99" r="-2" b="20669"/>
          <a:stretch/>
        </p:blipFill>
        <p:spPr bwMode="auto">
          <a:xfrm>
            <a:off x="3774171" y="0"/>
            <a:ext cx="5367543"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39F826-0234-754C-97B9-B651B63AD64B}"/>
              </a:ext>
            </a:extLst>
          </p:cNvPr>
          <p:cNvSpPr>
            <a:spLocks noGrp="1"/>
          </p:cNvSpPr>
          <p:nvPr>
            <p:ph type="title"/>
          </p:nvPr>
        </p:nvSpPr>
        <p:spPr>
          <a:xfrm>
            <a:off x="409192" y="365125"/>
            <a:ext cx="3086100" cy="1899912"/>
          </a:xfrm>
        </p:spPr>
        <p:txBody>
          <a:bodyPr>
            <a:normAutofit/>
          </a:bodyPr>
          <a:lstStyle/>
          <a:p>
            <a:pPr algn="l"/>
            <a:r>
              <a:rPr lang="en-US" sz="3600" dirty="0">
                <a:solidFill>
                  <a:srgbClr val="00B050"/>
                </a:solidFill>
                <a:latin typeface="Arial" panose="020B0604020202020204" pitchFamily="34" charset="0"/>
                <a:cs typeface="Arial" panose="020B0604020202020204" pitchFamily="34" charset="0"/>
              </a:rPr>
              <a:t>Tokyo</a:t>
            </a:r>
          </a:p>
        </p:txBody>
      </p:sp>
      <p:sp>
        <p:nvSpPr>
          <p:cNvPr id="3" name="Content Placeholder 2">
            <a:extLst>
              <a:ext uri="{FF2B5EF4-FFF2-40B4-BE49-F238E27FC236}">
                <a16:creationId xmlns:a16="http://schemas.microsoft.com/office/drawing/2014/main" id="{C50F1769-0D5C-154E-990E-9F19BFE68804}"/>
              </a:ext>
            </a:extLst>
          </p:cNvPr>
          <p:cNvSpPr>
            <a:spLocks noGrp="1"/>
          </p:cNvSpPr>
          <p:nvPr>
            <p:ph idx="1"/>
          </p:nvPr>
        </p:nvSpPr>
        <p:spPr>
          <a:xfrm>
            <a:off x="409217" y="2434201"/>
            <a:ext cx="2619734" cy="3155039"/>
          </a:xfrm>
        </p:spPr>
        <p:txBody>
          <a:bodyPr>
            <a:normAutofit fontScale="85000" lnSpcReduction="10000"/>
          </a:bodyPr>
          <a:lstStyle/>
          <a:p>
            <a:pPr marL="0" indent="0">
              <a:buNone/>
            </a:pPr>
            <a:r>
              <a:rPr lang="en-GB" sz="2600" dirty="0">
                <a:latin typeface="Arial" panose="020B0604020202020204" pitchFamily="34" charset="0"/>
                <a:cs typeface="Arial" panose="020B0604020202020204" pitchFamily="34" charset="0"/>
              </a:rPr>
              <a:t>12th AILA World Congress</a:t>
            </a:r>
          </a:p>
          <a:p>
            <a:pPr marL="0" indent="0">
              <a:buNone/>
            </a:pPr>
            <a:r>
              <a:rPr lang="en-GB" sz="2600" dirty="0">
                <a:latin typeface="Arial" panose="020B0604020202020204" pitchFamily="34" charset="0"/>
                <a:cs typeface="Arial" panose="020B0604020202020204" pitchFamily="34" charset="0"/>
              </a:rPr>
              <a:t>(1-6 August 1999),</a:t>
            </a:r>
          </a:p>
          <a:p>
            <a:pPr marL="0" indent="0">
              <a:buNone/>
            </a:pPr>
            <a:r>
              <a:rPr lang="en-GB" sz="2600" dirty="0">
                <a:latin typeface="Arial" panose="020B0604020202020204" pitchFamily="34" charset="0"/>
                <a:cs typeface="Arial" panose="020B0604020202020204" pitchFamily="34" charset="0"/>
              </a:rPr>
              <a:t>on: </a:t>
            </a:r>
          </a:p>
          <a:p>
            <a:pPr marL="0" indent="0">
              <a:buNone/>
            </a:pP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The Roles of Language in the 21</a:t>
            </a:r>
            <a:r>
              <a:rPr lang="en-GB" sz="2600" baseline="30000" dirty="0">
                <a:latin typeface="Arial" panose="020B0604020202020204" pitchFamily="34" charset="0"/>
                <a:cs typeface="Arial" panose="020B0604020202020204" pitchFamily="34" charset="0"/>
              </a:rPr>
              <a:t>st</a:t>
            </a:r>
            <a:r>
              <a:rPr lang="en-GB" sz="2600" dirty="0">
                <a:latin typeface="Arial" panose="020B0604020202020204" pitchFamily="34" charset="0"/>
                <a:cs typeface="Arial" panose="020B0604020202020204" pitchFamily="34" charset="0"/>
              </a:rPr>
              <a:t> Century: </a:t>
            </a:r>
          </a:p>
          <a:p>
            <a:pPr marL="0" indent="0">
              <a:buNone/>
            </a:pPr>
            <a:r>
              <a:rPr lang="en-GB" sz="2600" dirty="0">
                <a:latin typeface="Arial" panose="020B0604020202020204" pitchFamily="34" charset="0"/>
                <a:cs typeface="Arial" panose="020B0604020202020204" pitchFamily="34" charset="0"/>
              </a:rPr>
              <a:t>Unity and Diversity.</a:t>
            </a:r>
          </a:p>
          <a:p>
            <a:pPr marL="0" indent="0">
              <a:buNone/>
            </a:pPr>
            <a:endParaRPr lang="en-US" sz="1700" dirty="0"/>
          </a:p>
        </p:txBody>
      </p:sp>
      <p:sp>
        <p:nvSpPr>
          <p:cNvPr id="4" name="Footer Placeholder 3">
            <a:extLst>
              <a:ext uri="{FF2B5EF4-FFF2-40B4-BE49-F238E27FC236}">
                <a16:creationId xmlns:a16="http://schemas.microsoft.com/office/drawing/2014/main" id="{55C9233A-7F7E-A948-A423-2E88C4C7B47C}"/>
              </a:ext>
            </a:extLst>
          </p:cNvPr>
          <p:cNvSpPr>
            <a:spLocks noGrp="1"/>
          </p:cNvSpPr>
          <p:nvPr>
            <p:ph type="ftr" sz="quarter" idx="11"/>
          </p:nvPr>
        </p:nvSpPr>
        <p:spPr>
          <a:xfrm>
            <a:off x="176034" y="6310312"/>
            <a:ext cx="3086100" cy="365125"/>
          </a:xfrm>
        </p:spPr>
        <p:txBody>
          <a:bodyPr>
            <a:normAutofit/>
          </a:bodyPr>
          <a:lstStyle/>
          <a:p>
            <a:pPr>
              <a:spcAft>
                <a:spcPts val="600"/>
              </a:spcAft>
              <a:defRPr/>
            </a:pPr>
            <a:r>
              <a:rPr lang="en-US" dirty="0" err="1"/>
              <a:t>LITAKos</a:t>
            </a:r>
            <a:r>
              <a:rPr lang="en-US" dirty="0"/>
              <a:t> </a:t>
            </a:r>
            <a:r>
              <a:rPr lang="en-US" dirty="0" err="1"/>
              <a:t>seminaras</a:t>
            </a:r>
            <a:r>
              <a:rPr lang="en-US" dirty="0"/>
              <a:t> - 2022 </a:t>
            </a:r>
            <a:r>
              <a:rPr lang="en-US" dirty="0" err="1"/>
              <a:t>sausio</a:t>
            </a:r>
            <a:r>
              <a:rPr lang="en-US" dirty="0"/>
              <a:t> 25</a:t>
            </a:r>
          </a:p>
        </p:txBody>
      </p:sp>
    </p:spTree>
    <p:extLst>
      <p:ext uri="{BB962C8B-B14F-4D97-AF65-F5344CB8AC3E}">
        <p14:creationId xmlns:p14="http://schemas.microsoft.com/office/powerpoint/2010/main" val="245767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EFB-6E58-A647-87CF-2AD2337B8838}"/>
              </a:ext>
            </a:extLst>
          </p:cNvPr>
          <p:cNvSpPr>
            <a:spLocks noGrp="1"/>
          </p:cNvSpPr>
          <p:nvPr>
            <p:ph type="title"/>
          </p:nvPr>
        </p:nvSpPr>
        <p:spPr>
          <a:xfrm>
            <a:off x="5292080" y="3645024"/>
            <a:ext cx="3456384" cy="2304256"/>
          </a:xfrm>
        </p:spPr>
        <p:txBody>
          <a:bodyPr anchor="b">
            <a:normAutofit fontScale="90000"/>
          </a:bodyPr>
          <a:lstStyle/>
          <a:p>
            <a:pPr algn="l"/>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r>
              <a:rPr lang="en-GB" sz="3600" dirty="0">
                <a:solidFill>
                  <a:schemeClr val="tx1"/>
                </a:solidFill>
                <a:latin typeface="Apple Chancery" panose="03020702040506060504" pitchFamily="66" charset="-79"/>
                <a:cs typeface="Apple Chancery" panose="03020702040506060504" pitchFamily="66" charset="-79"/>
              </a:rPr>
              <a:t>“…</a:t>
            </a:r>
            <a:r>
              <a:rPr lang="en-GB" sz="3600" i="1" kern="1200" dirty="0">
                <a:solidFill>
                  <a:schemeClr val="tx1"/>
                </a:solidFill>
                <a:latin typeface="Times New Roman" pitchFamily="18" charset="0"/>
                <a:cs typeface="Times New Roman" pitchFamily="18" charset="0"/>
              </a:rPr>
              <a:t>speaking more than one language helps make you a better </a:t>
            </a:r>
            <a:r>
              <a:rPr lang="en-GB" sz="3600" i="1" u="sng" kern="1200" dirty="0">
                <a:solidFill>
                  <a:schemeClr val="tx1"/>
                </a:solidFill>
                <a:latin typeface="Times New Roman" pitchFamily="18" charset="0"/>
                <a:cs typeface="Times New Roman" pitchFamily="18" charset="0"/>
              </a:rPr>
              <a:t>person</a:t>
            </a:r>
            <a:r>
              <a:rPr lang="en-GB" sz="3600" i="1" kern="1200" dirty="0">
                <a:solidFill>
                  <a:schemeClr val="tx1"/>
                </a:solidFill>
                <a:latin typeface="Times New Roman" pitchFamily="18" charset="0"/>
                <a:cs typeface="Times New Roman" pitchFamily="18" charset="0"/>
              </a:rPr>
              <a:t> too</a:t>
            </a:r>
            <a:r>
              <a:rPr lang="en-GB" sz="3600" dirty="0">
                <a:solidFill>
                  <a:schemeClr val="tx1"/>
                </a:solidFill>
                <a:latin typeface="Apple Chancery" panose="03020702040506060504" pitchFamily="66" charset="-79"/>
                <a:cs typeface="Apple Chancery" panose="03020702040506060504" pitchFamily="66" charset="-79"/>
              </a:rPr>
              <a:t>”.</a:t>
            </a:r>
            <a:endParaRPr lang="en-US" sz="3600" dirty="0">
              <a:solidFill>
                <a:schemeClr val="tx1"/>
              </a:solidFill>
            </a:endParaRPr>
          </a:p>
        </p:txBody>
      </p:sp>
      <p:pic>
        <p:nvPicPr>
          <p:cNvPr id="5" name="Picture 2" descr="woman sitting while holding tennis racket beside balls">
            <a:extLst>
              <a:ext uri="{FF2B5EF4-FFF2-40B4-BE49-F238E27FC236}">
                <a16:creationId xmlns:a16="http://schemas.microsoft.com/office/drawing/2014/main" id="{635A26DD-127E-F84E-923D-7AE1AAE86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44" r="-4" b="37891"/>
          <a:stretch/>
        </p:blipFill>
        <p:spPr bwMode="auto">
          <a:xfrm flipH="1">
            <a:off x="1115116" y="3356565"/>
            <a:ext cx="3620386" cy="2780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baked pancakes">
            <a:extLst>
              <a:ext uri="{FF2B5EF4-FFF2-40B4-BE49-F238E27FC236}">
                <a16:creationId xmlns:a16="http://schemas.microsoft.com/office/drawing/2014/main" id="{3846FD9D-18F4-9142-A271-7A05280670D7}"/>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10931" r="3" b="3"/>
          <a:stretch>
            <a:fillRect/>
          </a:stretch>
        </p:blipFill>
        <p:spPr bwMode="auto">
          <a:xfrm>
            <a:off x="5577303" y="289781"/>
            <a:ext cx="2715820" cy="2923196"/>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9">
            <a:extLst>
              <a:ext uri="{FF2B5EF4-FFF2-40B4-BE49-F238E27FC236}">
                <a16:creationId xmlns:a16="http://schemas.microsoft.com/office/drawing/2014/main" id="{572FF68E-26EA-49E7-AC58-1E8E085A45AF}"/>
              </a:ext>
            </a:extLst>
          </p:cNvPr>
          <p:cNvSpPr>
            <a:spLocks noGrp="1"/>
          </p:cNvSpPr>
          <p:nvPr>
            <p:ph idx="1"/>
          </p:nvPr>
        </p:nvSpPr>
        <p:spPr>
          <a:xfrm>
            <a:off x="487556" y="578494"/>
            <a:ext cx="4634407" cy="2448272"/>
          </a:xfrm>
        </p:spPr>
        <p:txBody>
          <a:bodyPr>
            <a:normAutofit/>
          </a:bodyPr>
          <a:lstStyle/>
          <a:p>
            <a:pPr marL="0" indent="0">
              <a:buNone/>
            </a:pPr>
            <a:r>
              <a:rPr lang="en-GB" dirty="0">
                <a:latin typeface="Apple Chancery" panose="03020702040506060504" pitchFamily="66" charset="-79"/>
                <a:cs typeface="Apple Chancery" panose="03020702040506060504" pitchFamily="66" charset="-79"/>
              </a:rPr>
              <a:t>“…</a:t>
            </a:r>
            <a:r>
              <a:rPr lang="en-GB" i="1" kern="1200" dirty="0">
                <a:latin typeface="Times New Roman" pitchFamily="18" charset="0"/>
                <a:cs typeface="Times New Roman" pitchFamily="18" charset="0"/>
              </a:rPr>
              <a:t>has shaped my </a:t>
            </a:r>
            <a:r>
              <a:rPr lang="en-GB" i="1" u="sng" kern="1200" dirty="0">
                <a:latin typeface="Times New Roman" pitchFamily="18" charset="0"/>
                <a:cs typeface="Times New Roman" pitchFamily="18" charset="0"/>
              </a:rPr>
              <a:t>entire </a:t>
            </a:r>
            <a:r>
              <a:rPr lang="en-GB" i="1" kern="1200" dirty="0">
                <a:latin typeface="Times New Roman" pitchFamily="18" charset="0"/>
                <a:cs typeface="Times New Roman" pitchFamily="18" charset="0"/>
              </a:rPr>
              <a:t>career</a:t>
            </a:r>
            <a:r>
              <a:rPr lang="en-GB" i="1" u="sng" kern="1200" dirty="0">
                <a:latin typeface="Times New Roman" pitchFamily="18" charset="0"/>
                <a:cs typeface="Times New Roman" pitchFamily="18" charset="0"/>
              </a:rPr>
              <a:t> </a:t>
            </a:r>
            <a:r>
              <a:rPr lang="en-GB" i="1" kern="1200" dirty="0">
                <a:latin typeface="Times New Roman" pitchFamily="18" charset="0"/>
                <a:cs typeface="Times New Roman" pitchFamily="18" charset="0"/>
              </a:rPr>
              <a:t>has shaped what I have done with my </a:t>
            </a:r>
            <a:r>
              <a:rPr lang="en-GB" i="1" u="sng" kern="1200" dirty="0">
                <a:latin typeface="Times New Roman" pitchFamily="18" charset="0"/>
                <a:cs typeface="Times New Roman" pitchFamily="18" charset="0"/>
              </a:rPr>
              <a:t>life</a:t>
            </a:r>
            <a:r>
              <a:rPr lang="en-GB" dirty="0">
                <a:latin typeface="Apple Chancery" panose="03020702040506060504" pitchFamily="66" charset="-79"/>
                <a:cs typeface="Apple Chancery" panose="03020702040506060504" pitchFamily="66" charset="-79"/>
              </a:rPr>
              <a:t>”</a:t>
            </a:r>
            <a:r>
              <a:rPr lang="en-US" dirty="0"/>
              <a:t>.</a:t>
            </a:r>
            <a:endParaRPr lang="en-GB" kern="1200" dirty="0">
              <a:latin typeface="Times New Roman" pitchFamily="18" charset="0"/>
              <a:cs typeface="Times New Roman" pitchFamily="18" charset="0"/>
            </a:endParaRPr>
          </a:p>
          <a:p>
            <a:endParaRPr lang="en-US" sz="1700" dirty="0"/>
          </a:p>
        </p:txBody>
      </p:sp>
      <p:pic>
        <p:nvPicPr>
          <p:cNvPr id="9" name="Content Placeholder 3">
            <a:extLst>
              <a:ext uri="{FF2B5EF4-FFF2-40B4-BE49-F238E27FC236}">
                <a16:creationId xmlns:a16="http://schemas.microsoft.com/office/drawing/2014/main" id="{F87CD3F9-A215-4E46-96FB-0EDD5C4C6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4806" y="5773791"/>
            <a:ext cx="1090310" cy="104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B52125EB-CB83-7047-B8BB-452B1377E483}"/>
              </a:ext>
            </a:extLst>
          </p:cNvPr>
          <p:cNvSpPr>
            <a:spLocks noGrp="1"/>
          </p:cNvSpPr>
          <p:nvPr>
            <p:ph type="ftr" sz="quarter" idx="11"/>
          </p:nvPr>
        </p:nvSpPr>
        <p:spPr/>
        <p:txBody>
          <a:bodyPr/>
          <a:lstStyle/>
          <a:p>
            <a:pPr>
              <a:defRPr/>
            </a:pPr>
            <a:r>
              <a:rPr lang="en-US"/>
              <a:t>LITAKos seminaras - 2022 sausio 25</a:t>
            </a:r>
            <a:endParaRPr lang="en-US" dirty="0"/>
          </a:p>
        </p:txBody>
      </p:sp>
    </p:spTree>
    <p:extLst>
      <p:ext uri="{BB962C8B-B14F-4D97-AF65-F5344CB8AC3E}">
        <p14:creationId xmlns:p14="http://schemas.microsoft.com/office/powerpoint/2010/main" val="2224854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10;&#10;Description automatically generated with medium confidence">
            <a:hlinkClick r:id="rId3"/>
            <a:extLst>
              <a:ext uri="{FF2B5EF4-FFF2-40B4-BE49-F238E27FC236}">
                <a16:creationId xmlns:a16="http://schemas.microsoft.com/office/drawing/2014/main" id="{6985C005-623C-6E47-B07B-9B84507416FD}"/>
              </a:ext>
            </a:extLst>
          </p:cNvPr>
          <p:cNvPicPr>
            <a:picLocks noChangeAspect="1"/>
          </p:cNvPicPr>
          <p:nvPr/>
        </p:nvPicPr>
        <p:blipFill rotWithShape="1">
          <a:blip r:embed="rId4">
            <a:extLst>
              <a:ext uri="{28A0092B-C50C-407E-A947-70E740481C1C}">
                <a14:useLocalDpi xmlns:a14="http://schemas.microsoft.com/office/drawing/2010/main" val="0"/>
              </a:ext>
            </a:extLst>
          </a:blip>
          <a:srcRect l="24567" r="7754"/>
          <a:stretch/>
        </p:blipFill>
        <p:spPr>
          <a:xfrm>
            <a:off x="461316" y="1540249"/>
            <a:ext cx="4965700" cy="4392613"/>
          </a:xfrm>
          <a:prstGeom prst="rect">
            <a:avLst/>
          </a:prstGeom>
        </p:spPr>
      </p:pic>
      <p:pic>
        <p:nvPicPr>
          <p:cNvPr id="10242" name="Picture 2" descr="Tallinn Workshop participants ">
            <a:extLst>
              <a:ext uri="{FF2B5EF4-FFF2-40B4-BE49-F238E27FC236}">
                <a16:creationId xmlns:a16="http://schemas.microsoft.com/office/drawing/2014/main" id="{727F1E7E-DD66-CD48-9A64-B3E8588B8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113" y="1621615"/>
            <a:ext cx="3239456" cy="1687725"/>
          </a:xfrm>
          <a:prstGeom prst="rect">
            <a:avLst/>
          </a:prstGeom>
          <a:extLst>
            <a:ext uri="{909E8E84-426E-40DD-AFC4-6F175D3DCCD1}">
              <a14:hiddenFill xmlns:a14="http://schemas.microsoft.com/office/drawing/2010/main">
                <a:solidFill>
                  <a:srgbClr val="FFFFFF"/>
                </a:solidFill>
              </a14:hiddenFill>
            </a:ext>
          </a:extLst>
        </p:spPr>
      </p:pic>
      <p:pic>
        <p:nvPicPr>
          <p:cNvPr id="14" name="Picture 2" descr="Riga Workshop participants ">
            <a:extLst>
              <a:ext uri="{FF2B5EF4-FFF2-40B4-BE49-F238E27FC236}">
                <a16:creationId xmlns:a16="http://schemas.microsoft.com/office/drawing/2014/main" id="{4BEDBA04-9E86-5247-A65E-D64EAC3ADB1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599113" y="3429000"/>
            <a:ext cx="2981325" cy="292735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8C9E6B-26AA-E34C-972D-358B1B7D8484}"/>
              </a:ext>
            </a:extLst>
          </p:cNvPr>
          <p:cNvSpPr>
            <a:spLocks noGrp="1"/>
          </p:cNvSpPr>
          <p:nvPr>
            <p:ph type="title"/>
          </p:nvPr>
        </p:nvSpPr>
        <p:spPr>
          <a:xfrm>
            <a:off x="0" y="643467"/>
            <a:ext cx="9143999" cy="744836"/>
          </a:xfrm>
          <a:solidFill>
            <a:srgbClr val="92D050"/>
          </a:solidFill>
          <a:ln>
            <a:solidFill>
              <a:schemeClr val="accent1"/>
            </a:solidFill>
          </a:ln>
        </p:spPr>
        <p:txBody>
          <a:bodyPr vert="horz" lIns="91440" tIns="45720" rIns="91440" bIns="45720" rtlCol="0" anchor="ctr">
            <a:normAutofit/>
          </a:bodyPr>
          <a:lstStyle/>
          <a:p>
            <a:pPr eaLnBrk="1" hangingPunct="1">
              <a:lnSpc>
                <a:spcPct val="90000"/>
              </a:lnSpc>
            </a:pPr>
            <a:r>
              <a:rPr lang="en-US" sz="2800" kern="1200" dirty="0">
                <a:solidFill>
                  <a:schemeClr val="bg1"/>
                </a:solidFill>
                <a:latin typeface="+mj-lt"/>
                <a:ea typeface="+mj-ea"/>
                <a:cs typeface="+mj-cs"/>
              </a:rPr>
              <a:t>Cross-Baltic Research Network</a:t>
            </a:r>
          </a:p>
        </p:txBody>
      </p:sp>
      <p:sp>
        <p:nvSpPr>
          <p:cNvPr id="4" name="Footer Placeholder 3">
            <a:extLst>
              <a:ext uri="{FF2B5EF4-FFF2-40B4-BE49-F238E27FC236}">
                <a16:creationId xmlns:a16="http://schemas.microsoft.com/office/drawing/2014/main" id="{895558B0-BD17-D848-A584-F3195C234473}"/>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LITAKos seminaras - 2022 sausio 25</a:t>
            </a: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498661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A4159-475F-624F-87D1-F36CE29E6926}"/>
              </a:ext>
            </a:extLst>
          </p:cNvPr>
          <p:cNvSpPr>
            <a:spLocks noGrp="1"/>
          </p:cNvSpPr>
          <p:nvPr>
            <p:ph type="title"/>
          </p:nvPr>
        </p:nvSpPr>
        <p:spPr>
          <a:xfrm>
            <a:off x="4932042" y="188640"/>
            <a:ext cx="3188434" cy="2448272"/>
          </a:xfrm>
        </p:spPr>
        <p:txBody>
          <a:bodyPr anchor="b">
            <a:normAutofit fontScale="90000"/>
          </a:bodyPr>
          <a:lstStyle/>
          <a:p>
            <a:pPr algn="l"/>
            <a:br>
              <a:rPr lang="en-US" sz="4500" dirty="0">
                <a:solidFill>
                  <a:srgbClr val="00B050"/>
                </a:solidFill>
                <a:latin typeface="Arial" panose="020B0604020202020204" pitchFamily="34" charset="0"/>
                <a:cs typeface="Arial" panose="020B0604020202020204" pitchFamily="34" charset="0"/>
              </a:rPr>
            </a:br>
            <a:br>
              <a:rPr lang="en-US" sz="4500" dirty="0">
                <a:solidFill>
                  <a:srgbClr val="00B050"/>
                </a:solidFill>
                <a:latin typeface="Arial" panose="020B0604020202020204" pitchFamily="34" charset="0"/>
                <a:cs typeface="Arial" panose="020B0604020202020204" pitchFamily="34" charset="0"/>
              </a:rPr>
            </a:br>
            <a:br>
              <a:rPr lang="en-US" sz="4500" dirty="0">
                <a:solidFill>
                  <a:srgbClr val="00B050"/>
                </a:solidFill>
                <a:latin typeface="Arial" panose="020B0604020202020204" pitchFamily="34" charset="0"/>
                <a:cs typeface="Arial" panose="020B0604020202020204" pitchFamily="34" charset="0"/>
              </a:rPr>
            </a:br>
            <a:br>
              <a:rPr lang="en-US" sz="4500" dirty="0">
                <a:solidFill>
                  <a:srgbClr val="00B050"/>
                </a:solidFill>
                <a:latin typeface="Arial" panose="020B0604020202020204" pitchFamily="34" charset="0"/>
                <a:cs typeface="Arial" panose="020B0604020202020204" pitchFamily="34" charset="0"/>
              </a:rPr>
            </a:br>
            <a:br>
              <a:rPr lang="en-US" sz="4500" dirty="0">
                <a:solidFill>
                  <a:srgbClr val="00B050"/>
                </a:solidFill>
                <a:latin typeface="Arial" panose="020B0604020202020204" pitchFamily="34" charset="0"/>
                <a:cs typeface="Arial" panose="020B0604020202020204" pitchFamily="34" charset="0"/>
              </a:rPr>
            </a:br>
            <a:br>
              <a:rPr lang="en-US" sz="4500" dirty="0">
                <a:solidFill>
                  <a:srgbClr val="00B050"/>
                </a:solidFill>
                <a:latin typeface="Arial" panose="020B0604020202020204" pitchFamily="34" charset="0"/>
                <a:cs typeface="Arial" panose="020B0604020202020204" pitchFamily="34" charset="0"/>
              </a:rPr>
            </a:br>
            <a:br>
              <a:rPr lang="en-US" sz="4500" dirty="0">
                <a:solidFill>
                  <a:srgbClr val="00B050"/>
                </a:solidFill>
                <a:latin typeface="Arial" panose="020B0604020202020204" pitchFamily="34" charset="0"/>
                <a:cs typeface="Arial" panose="020B0604020202020204" pitchFamily="34" charset="0"/>
              </a:rPr>
            </a:br>
            <a:r>
              <a:rPr lang="en-US" sz="4500" dirty="0">
                <a:solidFill>
                  <a:srgbClr val="00B050"/>
                </a:solidFill>
                <a:latin typeface="Arial" panose="020B0604020202020204" pitchFamily="34" charset="0"/>
                <a:cs typeface="Arial" panose="020B0604020202020204" pitchFamily="34" charset="0"/>
              </a:rPr>
              <a:t>Cross-Baltic</a:t>
            </a:r>
            <a:br>
              <a:rPr lang="en-US" sz="4500" dirty="0">
                <a:solidFill>
                  <a:srgbClr val="00B050"/>
                </a:solidFill>
                <a:latin typeface="Arial" panose="020B0604020202020204" pitchFamily="34" charset="0"/>
                <a:cs typeface="Arial" panose="020B0604020202020204" pitchFamily="34" charset="0"/>
              </a:rPr>
            </a:br>
            <a:r>
              <a:rPr lang="en-US" sz="4500" dirty="0">
                <a:solidFill>
                  <a:srgbClr val="00B050"/>
                </a:solidFill>
                <a:latin typeface="Arial" panose="020B0604020202020204" pitchFamily="34" charset="0"/>
                <a:cs typeface="Arial" panose="020B0604020202020204" pitchFamily="34" charset="0"/>
              </a:rPr>
              <a:t>collections</a:t>
            </a:r>
            <a:br>
              <a:rPr lang="en-US" sz="4500" dirty="0">
                <a:solidFill>
                  <a:srgbClr val="00B050"/>
                </a:solidFill>
                <a:latin typeface="Arial" panose="020B0604020202020204" pitchFamily="34" charset="0"/>
                <a:cs typeface="Arial" panose="020B0604020202020204" pitchFamily="34" charset="0"/>
              </a:rPr>
            </a:br>
            <a:endParaRPr lang="en-US" sz="4500" dirty="0">
              <a:solidFill>
                <a:srgbClr val="00B050"/>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descr="LITAKA">
            <a:extLst>
              <a:ext uri="{FF2B5EF4-FFF2-40B4-BE49-F238E27FC236}">
                <a16:creationId xmlns:a16="http://schemas.microsoft.com/office/drawing/2014/main" id="{EA006996-4679-5F42-BA3F-23EEC541AB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00" r="32906" b="-2"/>
          <a:stretch/>
        </p:blipFill>
        <p:spPr bwMode="auto">
          <a:xfrm>
            <a:off x="209357" y="299508"/>
            <a:ext cx="1842512" cy="2772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descr="Text, letter&#10;&#10;Description automatically generated">
            <a:extLst>
              <a:ext uri="{FF2B5EF4-FFF2-40B4-BE49-F238E27FC236}">
                <a16:creationId xmlns:a16="http://schemas.microsoft.com/office/drawing/2014/main" id="{AE540CB8-6EAE-A947-8610-3320DBEF9294}"/>
              </a:ext>
            </a:extLst>
          </p:cNvPr>
          <p:cNvPicPr>
            <a:picLocks noChangeAspect="1"/>
          </p:cNvPicPr>
          <p:nvPr/>
        </p:nvPicPr>
        <p:blipFill rotWithShape="1">
          <a:blip r:embed="rId4">
            <a:extLst>
              <a:ext uri="{28A0092B-C50C-407E-A947-70E740481C1C}">
                <a14:useLocalDpi xmlns:a14="http://schemas.microsoft.com/office/drawing/2010/main" val="0"/>
              </a:ext>
            </a:extLst>
          </a:blip>
          <a:srcRect l="26292" r="23862" b="-3"/>
          <a:stretch/>
        </p:blipFill>
        <p:spPr bwMode="auto">
          <a:xfrm rot="10800000">
            <a:off x="2283063" y="299509"/>
            <a:ext cx="1842513" cy="2772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5" descr="Text, letter&#10;&#10;Description automatically generated">
            <a:extLst>
              <a:ext uri="{FF2B5EF4-FFF2-40B4-BE49-F238E27FC236}">
                <a16:creationId xmlns:a16="http://schemas.microsoft.com/office/drawing/2014/main" id="{B4DAFE0D-291A-6143-8579-E18EA430C718}"/>
              </a:ext>
            </a:extLst>
          </p:cNvPr>
          <p:cNvPicPr>
            <a:picLocks noChangeAspect="1"/>
          </p:cNvPicPr>
          <p:nvPr/>
        </p:nvPicPr>
        <p:blipFill rotWithShape="1">
          <a:blip r:embed="rId5">
            <a:extLst>
              <a:ext uri="{28A0092B-C50C-407E-A947-70E740481C1C}">
                <a14:useLocalDpi xmlns:a14="http://schemas.microsoft.com/office/drawing/2010/main" val="0"/>
              </a:ext>
            </a:extLst>
          </a:blip>
          <a:srcRect l="38688" r="17955" b="4"/>
          <a:stretch/>
        </p:blipFill>
        <p:spPr>
          <a:xfrm rot="10800000">
            <a:off x="209357" y="3371411"/>
            <a:ext cx="1842512" cy="3187078"/>
          </a:xfrm>
          <a:prstGeom prst="rect">
            <a:avLst/>
          </a:prstGeom>
        </p:spPr>
      </p:pic>
      <p:pic>
        <p:nvPicPr>
          <p:cNvPr id="7" name="Content Placeholder 5" descr="Text, letter&#10;&#10;Description automatically generated">
            <a:extLst>
              <a:ext uri="{FF2B5EF4-FFF2-40B4-BE49-F238E27FC236}">
                <a16:creationId xmlns:a16="http://schemas.microsoft.com/office/drawing/2014/main" id="{FFD42CAA-6220-4A43-A6EC-E1DE833A1720}"/>
              </a:ext>
            </a:extLst>
          </p:cNvPr>
          <p:cNvPicPr>
            <a:picLocks noChangeAspect="1"/>
          </p:cNvPicPr>
          <p:nvPr/>
        </p:nvPicPr>
        <p:blipFill rotWithShape="1">
          <a:blip r:embed="rId6">
            <a:extLst>
              <a:ext uri="{28A0092B-C50C-407E-A947-70E740481C1C}">
                <a14:useLocalDpi xmlns:a14="http://schemas.microsoft.com/office/drawing/2010/main" val="0"/>
              </a:ext>
            </a:extLst>
          </a:blip>
          <a:srcRect l="18494" r="38149" b="4"/>
          <a:stretch/>
        </p:blipFill>
        <p:spPr>
          <a:xfrm>
            <a:off x="2283063" y="3371416"/>
            <a:ext cx="1842513" cy="3187077"/>
          </a:xfrm>
          <a:prstGeom prst="rect">
            <a:avLst/>
          </a:prstGeom>
        </p:spPr>
      </p:pic>
      <p:sp>
        <p:nvSpPr>
          <p:cNvPr id="14" name="Content Placeholder 13">
            <a:extLst>
              <a:ext uri="{FF2B5EF4-FFF2-40B4-BE49-F238E27FC236}">
                <a16:creationId xmlns:a16="http://schemas.microsoft.com/office/drawing/2014/main" id="{6106E526-20AA-4084-919E-E9BC2E28F963}"/>
              </a:ext>
            </a:extLst>
          </p:cNvPr>
          <p:cNvSpPr>
            <a:spLocks noGrp="1"/>
          </p:cNvSpPr>
          <p:nvPr>
            <p:ph idx="1"/>
          </p:nvPr>
        </p:nvSpPr>
        <p:spPr>
          <a:xfrm>
            <a:off x="4932042" y="1953228"/>
            <a:ext cx="3548211" cy="4605261"/>
          </a:xfrm>
        </p:spPr>
        <p:txBody>
          <a:bodyPr anchor="t">
            <a:normAutofit fontScale="92500" lnSpcReduction="20000"/>
          </a:bodyPr>
          <a:lstStyle/>
          <a:p>
            <a:pPr marL="0" indent="0" algn="ctr">
              <a:buNone/>
            </a:pPr>
            <a:endParaRPr lang="en-US" sz="4900" dirty="0">
              <a:solidFill>
                <a:srgbClr val="00B050">
                  <a:alpha val="80000"/>
                </a:srgbClr>
              </a:solidFill>
              <a:latin typeface="Arial" panose="020B0604020202020204" pitchFamily="34" charset="0"/>
              <a:cs typeface="Arial" panose="020B0604020202020204" pitchFamily="34" charset="0"/>
            </a:endParaRPr>
          </a:p>
          <a:p>
            <a:pPr marL="0" indent="0" algn="ctr">
              <a:buNone/>
            </a:pPr>
            <a:r>
              <a:rPr lang="en-US" sz="4900" dirty="0">
                <a:solidFill>
                  <a:srgbClr val="00B050">
                    <a:alpha val="80000"/>
                  </a:srgbClr>
                </a:solidFill>
                <a:latin typeface="Arial" panose="020B0604020202020204" pitchFamily="34" charset="0"/>
                <a:cs typeface="Arial" panose="020B0604020202020204" pitchFamily="34" charset="0"/>
              </a:rPr>
              <a:t>***</a:t>
            </a:r>
          </a:p>
          <a:p>
            <a:pPr marL="0" indent="0">
              <a:buNone/>
            </a:pPr>
            <a:r>
              <a:rPr lang="en-US" sz="4900" dirty="0">
                <a:solidFill>
                  <a:srgbClr val="00B050">
                    <a:alpha val="80000"/>
                  </a:srgbClr>
                </a:solidFill>
                <a:latin typeface="Arial" panose="020B0604020202020204" pitchFamily="34" charset="0"/>
                <a:cs typeface="Arial" panose="020B0604020202020204" pitchFamily="34" charset="0"/>
              </a:rPr>
              <a:t>Baltic national Applied Linguistics Associations</a:t>
            </a:r>
          </a:p>
          <a:p>
            <a:pPr marL="0" indent="0">
              <a:buNone/>
            </a:pPr>
            <a:endParaRPr lang="en-US" sz="1700" dirty="0">
              <a:solidFill>
                <a:schemeClr val="tx1">
                  <a:alpha val="80000"/>
                </a:schemeClr>
              </a:solidFill>
            </a:endParaRPr>
          </a:p>
          <a:p>
            <a:pPr marL="0" indent="0">
              <a:buNone/>
            </a:pPr>
            <a:endParaRPr lang="en-US" sz="1700" dirty="0">
              <a:solidFill>
                <a:schemeClr val="tx1">
                  <a:alpha val="80000"/>
                </a:schemeClr>
              </a:solidFill>
            </a:endParaRPr>
          </a:p>
        </p:txBody>
      </p:sp>
      <p:sp>
        <p:nvSpPr>
          <p:cNvPr id="4" name="Footer Placeholder 3">
            <a:extLst>
              <a:ext uri="{FF2B5EF4-FFF2-40B4-BE49-F238E27FC236}">
                <a16:creationId xmlns:a16="http://schemas.microsoft.com/office/drawing/2014/main" id="{F0CA0462-36CE-1E42-9D15-B4CE1CE3F8F9}"/>
              </a:ext>
            </a:extLst>
          </p:cNvPr>
          <p:cNvSpPr>
            <a:spLocks noGrp="1"/>
          </p:cNvSpPr>
          <p:nvPr>
            <p:ph type="ftr" sz="quarter" idx="11"/>
          </p:nvPr>
        </p:nvSpPr>
        <p:spPr>
          <a:xfrm rot="16200000">
            <a:off x="7359086" y="1591485"/>
            <a:ext cx="2661070" cy="365125"/>
          </a:xfrm>
        </p:spPr>
        <p:txBody>
          <a:bodyPr>
            <a:normAutofit/>
          </a:bodyPr>
          <a:lstStyle/>
          <a:p>
            <a:pPr>
              <a:lnSpc>
                <a:spcPct val="90000"/>
              </a:lnSpc>
              <a:spcAft>
                <a:spcPts val="600"/>
              </a:spcAft>
              <a:defRPr/>
            </a:pPr>
            <a:r>
              <a:rPr lang="en-US" sz="1200">
                <a:solidFill>
                  <a:schemeClr val="tx1">
                    <a:alpha val="60000"/>
                  </a:schemeClr>
                </a:solidFill>
              </a:rPr>
              <a:t>LITAKos seminaras - 2022 sausio 25</a:t>
            </a:r>
            <a:endParaRPr lang="en-US" sz="1200" dirty="0">
              <a:solidFill>
                <a:schemeClr val="tx1">
                  <a:alpha val="60000"/>
                </a:schemeClr>
              </a:solidFill>
            </a:endParaRPr>
          </a:p>
        </p:txBody>
      </p:sp>
      <p:cxnSp>
        <p:nvCxnSpPr>
          <p:cNvPr id="30" name="Straight Connector 2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592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614D-A4DB-F543-AE29-9673E447FFED}"/>
              </a:ext>
            </a:extLst>
          </p:cNvPr>
          <p:cNvSpPr>
            <a:spLocks noGrp="1"/>
          </p:cNvSpPr>
          <p:nvPr>
            <p:ph type="title"/>
          </p:nvPr>
        </p:nvSpPr>
        <p:spPr>
          <a:xfrm>
            <a:off x="685800" y="609600"/>
            <a:ext cx="8062664" cy="1143000"/>
          </a:xfrm>
        </p:spPr>
        <p:txBody>
          <a:bodyPr/>
          <a:lstStyle/>
          <a:p>
            <a:pPr algn="l"/>
            <a:r>
              <a:rPr lang="en-GB" dirty="0">
                <a:solidFill>
                  <a:srgbClr val="00B050"/>
                </a:solidFill>
                <a:latin typeface="Arial" panose="020B0604020202020204" pitchFamily="34" charset="0"/>
                <a:cs typeface="Arial" panose="020B0604020202020204" pitchFamily="34" charset="0"/>
              </a:rPr>
              <a:t>Language Dynamics Research</a:t>
            </a:r>
            <a:endParaRPr lang="en-US" sz="4100" dirty="0">
              <a:solidFill>
                <a:srgbClr val="00B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1F85C3-89AC-4942-AF6A-44AE8D087C4D}"/>
              </a:ext>
            </a:extLst>
          </p:cNvPr>
          <p:cNvSpPr>
            <a:spLocks noGrp="1"/>
          </p:cNvSpPr>
          <p:nvPr>
            <p:ph idx="1"/>
          </p:nvPr>
        </p:nvSpPr>
        <p:spPr>
          <a:xfrm>
            <a:off x="1115616" y="2132856"/>
            <a:ext cx="7342584" cy="3963144"/>
          </a:xfrm>
        </p:spPr>
        <p:txBody>
          <a:bodyPr/>
          <a:lstStyle/>
          <a:p>
            <a:r>
              <a:rPr lang="en-US" dirty="0">
                <a:latin typeface="Arial" panose="020B0604020202020204" pitchFamily="34" charset="0"/>
                <a:cs typeface="Arial" panose="020B0604020202020204" pitchFamily="34" charset="0"/>
              </a:rPr>
              <a:t>Language policy &amp; acquisition</a:t>
            </a:r>
          </a:p>
          <a:p>
            <a:r>
              <a:rPr lang="en-GB" kern="1200" dirty="0">
                <a:latin typeface="Arial" panose="020B0604020202020204" pitchFamily="34" charset="0"/>
                <a:cs typeface="Arial" panose="020B0604020202020204" pitchFamily="34" charset="0"/>
              </a:rPr>
              <a:t>language behaviour at the micro-level </a:t>
            </a:r>
          </a:p>
          <a:p>
            <a:r>
              <a:rPr lang="en-GB" kern="1200" dirty="0">
                <a:latin typeface="Arial" panose="020B0604020202020204" pitchFamily="34" charset="0"/>
                <a:cs typeface="Arial" panose="020B0604020202020204" pitchFamily="34" charset="0"/>
              </a:rPr>
              <a:t>greater number of domains</a:t>
            </a:r>
          </a:p>
          <a:p>
            <a:r>
              <a:rPr lang="en-GB" kern="1200" dirty="0">
                <a:latin typeface="Arial" panose="020B0604020202020204" pitchFamily="34" charset="0"/>
                <a:cs typeface="Arial" panose="020B0604020202020204" pitchFamily="34" charset="0"/>
              </a:rPr>
              <a:t>focus on language diversity</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-&gt; approaches to multilingualism.</a:t>
            </a:r>
            <a:endParaRPr lang="en-GB" kern="1200" dirty="0">
              <a:latin typeface="Times New Roman" pitchFamily="18" charset="0"/>
              <a:cs typeface="Times New Roman" pitchFamily="18" charset="0"/>
            </a:endParaRPr>
          </a:p>
          <a:p>
            <a:endParaRPr lang="en-US" dirty="0"/>
          </a:p>
        </p:txBody>
      </p:sp>
      <p:sp>
        <p:nvSpPr>
          <p:cNvPr id="4" name="Footer Placeholder 3">
            <a:extLst>
              <a:ext uri="{FF2B5EF4-FFF2-40B4-BE49-F238E27FC236}">
                <a16:creationId xmlns:a16="http://schemas.microsoft.com/office/drawing/2014/main" id="{ADEA28D3-D41F-4840-8F88-663E074F2BC1}"/>
              </a:ext>
            </a:extLst>
          </p:cNvPr>
          <p:cNvSpPr>
            <a:spLocks noGrp="1"/>
          </p:cNvSpPr>
          <p:nvPr>
            <p:ph type="ftr" sz="quarter" idx="11"/>
          </p:nvPr>
        </p:nvSpPr>
        <p:spPr/>
        <p:txBody>
          <a:bodyPr/>
          <a:lstStyle/>
          <a:p>
            <a:pPr>
              <a:defRPr/>
            </a:pPr>
            <a:r>
              <a:rPr lang="en-US"/>
              <a:t>LITAKos seminaras - 2022 sausio 25</a:t>
            </a:r>
          </a:p>
        </p:txBody>
      </p:sp>
    </p:spTree>
    <p:extLst>
      <p:ext uri="{BB962C8B-B14F-4D97-AF65-F5344CB8AC3E}">
        <p14:creationId xmlns:p14="http://schemas.microsoft.com/office/powerpoint/2010/main" val="3243435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041C2F38-4238-2843-9F79-2E7A70C356A6}"/>
              </a:ext>
            </a:extLst>
          </p:cNvPr>
          <p:cNvSpPr>
            <a:spLocks noGrp="1"/>
          </p:cNvSpPr>
          <p:nvPr>
            <p:ph type="title"/>
          </p:nvPr>
        </p:nvSpPr>
        <p:spPr>
          <a:xfrm>
            <a:off x="4932040" y="188641"/>
            <a:ext cx="3663321" cy="1152128"/>
          </a:xfrm>
        </p:spPr>
        <p:txBody>
          <a:bodyPr>
            <a:normAutofit fontScale="90000"/>
          </a:bodyPr>
          <a:lstStyle/>
          <a:p>
            <a:pPr>
              <a:lnSpc>
                <a:spcPct val="90000"/>
              </a:lnSpc>
            </a:pPr>
            <a:br>
              <a:rPr lang="en-US" altLang="en-US" sz="2100" dirty="0">
                <a:latin typeface="Arial" panose="020B0604020202020204" pitchFamily="34" charset="0"/>
                <a:ea typeface="ＭＳ Ｐゴシック" panose="020B0600070205080204" pitchFamily="34" charset="-128"/>
                <a:cs typeface="Arial" panose="020B0604020202020204" pitchFamily="34" charset="0"/>
              </a:rPr>
            </a:br>
            <a:br>
              <a:rPr lang="en-US" altLang="en-US" sz="3600"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br>
            <a:r>
              <a:rPr lang="en-US" altLang="en-US" sz="5000"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Languages…</a:t>
            </a:r>
            <a:br>
              <a:rPr lang="en-US" altLang="en-US" sz="2100" dirty="0">
                <a:latin typeface="Arial" panose="020B0604020202020204" pitchFamily="34" charset="0"/>
                <a:ea typeface="ＭＳ Ｐゴシック" panose="020B0600070205080204" pitchFamily="34" charset="-128"/>
                <a:cs typeface="Arial" panose="020B0604020202020204" pitchFamily="34" charset="0"/>
              </a:rPr>
            </a:br>
            <a:endParaRPr lang="en-US" altLang="en-US" sz="21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AFA21FE-D8A1-5841-A4D2-DE5C89F3960E}"/>
              </a:ext>
            </a:extLst>
          </p:cNvPr>
          <p:cNvPicPr>
            <a:picLocks noChangeAspect="1"/>
          </p:cNvPicPr>
          <p:nvPr/>
        </p:nvPicPr>
        <p:blipFill rotWithShape="1">
          <a:blip r:embed="rId3">
            <a:extLst>
              <a:ext uri="{28A0092B-C50C-407E-A947-70E740481C1C}">
                <a14:useLocalDpi xmlns:a14="http://schemas.microsoft.com/office/drawing/2010/main" val="0"/>
              </a:ext>
            </a:extLst>
          </a:blip>
          <a:srcRect l="12264" r="11922"/>
          <a:stretch/>
        </p:blipFill>
        <p:spPr>
          <a:xfrm>
            <a:off x="0" y="347985"/>
            <a:ext cx="4355977" cy="5992782"/>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0545422D-25AE-0E45-9824-B4F58CA0AB75}"/>
              </a:ext>
            </a:extLst>
          </p:cNvPr>
          <p:cNvSpPr>
            <a:spLocks noGrp="1"/>
          </p:cNvSpPr>
          <p:nvPr>
            <p:ph idx="1"/>
          </p:nvPr>
        </p:nvSpPr>
        <p:spPr>
          <a:xfrm>
            <a:off x="4932040" y="1700808"/>
            <a:ext cx="3663318" cy="4752528"/>
          </a:xfrm>
        </p:spPr>
        <p:txBody>
          <a:bodyPr>
            <a:normAutofit/>
          </a:bodyPr>
          <a:lstStyle/>
          <a:p>
            <a:pPr>
              <a:buFont typeface="Wingdings" pitchFamily="2" charset="2"/>
              <a:buChar char="Ø"/>
              <a:defRPr/>
            </a:pPr>
            <a:r>
              <a:rPr lang="en-GB" sz="3600" kern="1200" dirty="0">
                <a:latin typeface="Arial" panose="020B0604020202020204" pitchFamily="34" charset="0"/>
                <a:cs typeface="Arial" panose="020B0604020202020204" pitchFamily="34" charset="0"/>
              </a:rPr>
              <a:t>are a </a:t>
            </a:r>
            <a:r>
              <a:rPr lang="en-GB" sz="3600" b="1" kern="1200" dirty="0">
                <a:latin typeface="Arial" panose="020B0604020202020204" pitchFamily="34" charset="0"/>
                <a:cs typeface="Arial" panose="020B0604020202020204" pitchFamily="34" charset="0"/>
              </a:rPr>
              <a:t>resource</a:t>
            </a:r>
            <a:r>
              <a:rPr lang="en-GB" sz="3600" kern="1200" dirty="0">
                <a:latin typeface="Arial" panose="020B0604020202020204" pitchFamily="34" charset="0"/>
                <a:cs typeface="Arial" panose="020B0604020202020204" pitchFamily="34" charset="0"/>
              </a:rPr>
              <a:t> that’s in demand</a:t>
            </a:r>
          </a:p>
          <a:p>
            <a:pPr>
              <a:buFont typeface="Wingdings" pitchFamily="2" charset="2"/>
              <a:buChar char="Ø"/>
              <a:defRPr/>
            </a:pPr>
            <a:r>
              <a:rPr lang="en-GB" sz="3600" kern="1200" dirty="0">
                <a:latin typeface="Arial" panose="020B0604020202020204" pitchFamily="34" charset="0"/>
                <a:cs typeface="Arial" panose="020B0604020202020204" pitchFamily="34" charset="0"/>
              </a:rPr>
              <a:t>have </a:t>
            </a:r>
            <a:r>
              <a:rPr lang="en-GB" sz="3600" b="1" kern="1200" dirty="0">
                <a:latin typeface="Arial" panose="020B0604020202020204" pitchFamily="34" charset="0"/>
                <a:cs typeface="Arial" panose="020B0604020202020204" pitchFamily="34" charset="0"/>
              </a:rPr>
              <a:t>value</a:t>
            </a:r>
          </a:p>
          <a:p>
            <a:pPr>
              <a:buFont typeface="Wingdings" pitchFamily="2" charset="2"/>
              <a:buChar char="Ø"/>
              <a:defRPr/>
            </a:pPr>
            <a:r>
              <a:rPr lang="en-GB" sz="3600" kern="1200" dirty="0">
                <a:latin typeface="Arial" panose="020B0604020202020204" pitchFamily="34" charset="0"/>
                <a:cs typeface="Arial" panose="020B0604020202020204" pitchFamily="34" charset="0"/>
              </a:rPr>
              <a:t>have the </a:t>
            </a:r>
            <a:r>
              <a:rPr lang="en-GB" sz="3600" b="1" kern="1200" dirty="0">
                <a:latin typeface="Arial" panose="020B0604020202020204" pitchFamily="34" charset="0"/>
                <a:cs typeface="Arial" panose="020B0604020202020204" pitchFamily="34" charset="0"/>
              </a:rPr>
              <a:t>power</a:t>
            </a:r>
            <a:r>
              <a:rPr lang="en-GB" sz="3600" kern="1200" dirty="0">
                <a:latin typeface="Arial" panose="020B0604020202020204" pitchFamily="34" charset="0"/>
                <a:cs typeface="Arial" panose="020B0604020202020204" pitchFamily="34" charset="0"/>
              </a:rPr>
              <a:t> to </a:t>
            </a:r>
            <a:r>
              <a:rPr lang="en-GB" sz="3600" b="1" kern="1200" dirty="0">
                <a:latin typeface="Arial" panose="020B0604020202020204" pitchFamily="34" charset="0"/>
                <a:cs typeface="Arial" panose="020B0604020202020204" pitchFamily="34" charset="0"/>
              </a:rPr>
              <a:t>shape </a:t>
            </a:r>
            <a:r>
              <a:rPr lang="en-GB" sz="3600" kern="1200" dirty="0">
                <a:latin typeface="Arial" panose="020B0604020202020204" pitchFamily="34" charset="0"/>
                <a:cs typeface="Arial" panose="020B0604020202020204" pitchFamily="34" charset="0"/>
              </a:rPr>
              <a:t>our life, our future.</a:t>
            </a:r>
          </a:p>
          <a:p>
            <a:pPr>
              <a:buFont typeface="Wingdings" pitchFamily="2" charset="2"/>
              <a:buChar char="Ø"/>
              <a:defRPr/>
            </a:pPr>
            <a:endParaRPr lang="en-GB" sz="3600" b="1" kern="1200" dirty="0">
              <a:latin typeface="Arial" panose="020B0604020202020204" pitchFamily="34" charset="0"/>
              <a:cs typeface="Arial" panose="020B0604020202020204" pitchFamily="34" charset="0"/>
            </a:endParaRPr>
          </a:p>
          <a:p>
            <a:pPr>
              <a:buFont typeface="Wingdings" pitchFamily="2" charset="2"/>
              <a:buChar char="Ø"/>
              <a:defRPr/>
            </a:pPr>
            <a:endParaRPr lang="en-GB" kern="1200" dirty="0">
              <a:latin typeface="Arial" panose="020B0604020202020204" pitchFamily="34" charset="0"/>
              <a:cs typeface="Arial" panose="020B0604020202020204" pitchFamily="34" charset="0"/>
            </a:endParaRPr>
          </a:p>
          <a:p>
            <a:pPr marL="0" indent="0">
              <a:buNone/>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1">
            <a:extLst>
              <a:ext uri="{FF2B5EF4-FFF2-40B4-BE49-F238E27FC236}">
                <a16:creationId xmlns:a16="http://schemas.microsoft.com/office/drawing/2014/main" id="{DBB80055-C74B-1A42-B41E-41140B328E97}"/>
              </a:ext>
            </a:extLst>
          </p:cNvPr>
          <p:cNvSpPr/>
          <p:nvPr/>
        </p:nvSpPr>
        <p:spPr>
          <a:xfrm>
            <a:off x="1043608" y="3198168"/>
            <a:ext cx="2736305" cy="3631763"/>
          </a:xfrm>
          <a:prstGeom prst="rect">
            <a:avLst/>
          </a:prstGeom>
        </p:spPr>
        <p:txBody>
          <a:bodyPr wrap="square">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r>
              <a:rPr lang="en-US" sz="1400" i="1" dirty="0"/>
              <a:t>Why Study Languages</a:t>
            </a:r>
            <a:r>
              <a:rPr lang="en-US" sz="1400" dirty="0"/>
              <a:t>?</a:t>
            </a:r>
          </a:p>
        </p:txBody>
      </p:sp>
      <p:sp>
        <p:nvSpPr>
          <p:cNvPr id="4" name="Footer Placeholder 3">
            <a:extLst>
              <a:ext uri="{FF2B5EF4-FFF2-40B4-BE49-F238E27FC236}">
                <a16:creationId xmlns:a16="http://schemas.microsoft.com/office/drawing/2014/main" id="{33526EFE-18D9-DE45-955B-07AF6EE0998E}"/>
              </a:ext>
            </a:extLst>
          </p:cNvPr>
          <p:cNvSpPr>
            <a:spLocks noGrp="1"/>
          </p:cNvSpPr>
          <p:nvPr>
            <p:ph type="ftr" sz="quarter" idx="11"/>
          </p:nvPr>
        </p:nvSpPr>
        <p:spPr>
          <a:xfrm>
            <a:off x="3275856" y="6340766"/>
            <a:ext cx="3096344" cy="364833"/>
          </a:xfrm>
        </p:spPr>
        <p:txBody>
          <a:bodyPr/>
          <a:lstStyle/>
          <a:p>
            <a:pPr>
              <a:defRPr/>
            </a:pPr>
            <a:r>
              <a:rPr lang="en-US" dirty="0" err="1"/>
              <a:t>LITAKos</a:t>
            </a:r>
            <a:r>
              <a:rPr lang="en-US" dirty="0"/>
              <a:t> </a:t>
            </a:r>
            <a:r>
              <a:rPr lang="en-US" dirty="0" err="1"/>
              <a:t>seminaras</a:t>
            </a:r>
            <a:r>
              <a:rPr lang="en-US" dirty="0"/>
              <a:t> - 2022 </a:t>
            </a:r>
            <a:r>
              <a:rPr lang="en-US" dirty="0" err="1"/>
              <a:t>sausio</a:t>
            </a:r>
            <a:r>
              <a:rPr lang="en-US" dirty="0"/>
              <a:t> 25</a:t>
            </a:r>
          </a:p>
        </p:txBody>
      </p:sp>
    </p:spTree>
    <p:extLst>
      <p:ext uri="{BB962C8B-B14F-4D97-AF65-F5344CB8AC3E}">
        <p14:creationId xmlns:p14="http://schemas.microsoft.com/office/powerpoint/2010/main" val="2628000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1D562-0F5D-FB46-93B5-0616A0D51CAF}"/>
              </a:ext>
            </a:extLst>
          </p:cNvPr>
          <p:cNvSpPr>
            <a:spLocks noGrp="1"/>
          </p:cNvSpPr>
          <p:nvPr>
            <p:ph type="title"/>
          </p:nvPr>
        </p:nvSpPr>
        <p:spPr>
          <a:xfrm>
            <a:off x="628650" y="365125"/>
            <a:ext cx="7886700" cy="1306443"/>
          </a:xfrm>
        </p:spPr>
        <p:txBody>
          <a:bodyPr>
            <a:normAutofit/>
          </a:bodyPr>
          <a:lstStyle/>
          <a:p>
            <a:r>
              <a:rPr lang="en-US" sz="3500" dirty="0">
                <a:solidFill>
                  <a:srgbClr val="00B050"/>
                </a:solidFill>
                <a:latin typeface="Apple Chancery" panose="03020702040506060504" pitchFamily="66" charset="-79"/>
                <a:cs typeface="Apple Chancery" panose="03020702040506060504" pitchFamily="66" charset="-79"/>
              </a:rPr>
              <a:t>						</a:t>
            </a:r>
            <a:r>
              <a:rPr lang="en-US" sz="3500" dirty="0" err="1">
                <a:solidFill>
                  <a:srgbClr val="00B050"/>
                </a:solidFill>
                <a:latin typeface="Apple Chancery" panose="03020702040506060504" pitchFamily="66" charset="-79"/>
                <a:cs typeface="Apple Chancery" panose="03020702040506060504" pitchFamily="66" charset="-79"/>
              </a:rPr>
              <a:t>Dėkui</a:t>
            </a:r>
            <a:endParaRPr lang="en-US" sz="3500" dirty="0">
              <a:solidFill>
                <a:srgbClr val="00B050"/>
              </a:solidFill>
              <a:latin typeface="Apple Chancery" panose="03020702040506060504" pitchFamily="66" charset="-79"/>
              <a:cs typeface="Apple Chancery" panose="03020702040506060504" pitchFamily="66" charset="-79"/>
            </a:endParaRPr>
          </a:p>
        </p:txBody>
      </p:sp>
      <p:sp>
        <p:nvSpPr>
          <p:cNvPr id="9" name="Content Placeholder 8">
            <a:extLst>
              <a:ext uri="{FF2B5EF4-FFF2-40B4-BE49-F238E27FC236}">
                <a16:creationId xmlns:a16="http://schemas.microsoft.com/office/drawing/2014/main" id="{ADE0EBB3-6452-4426-AB7A-B230A3AD31EC}"/>
              </a:ext>
            </a:extLst>
          </p:cNvPr>
          <p:cNvSpPr>
            <a:spLocks noGrp="1"/>
          </p:cNvSpPr>
          <p:nvPr>
            <p:ph idx="1"/>
          </p:nvPr>
        </p:nvSpPr>
        <p:spPr>
          <a:xfrm>
            <a:off x="299523" y="746807"/>
            <a:ext cx="5328591" cy="5364385"/>
          </a:xfrm>
        </p:spPr>
        <p:txBody>
          <a:bodyPr>
            <a:normAutofit fontScale="25000" lnSpcReduction="20000"/>
          </a:bodyPr>
          <a:lstStyle/>
          <a:p>
            <a:pPr marL="0" indent="0">
              <a:lnSpc>
                <a:spcPct val="120000"/>
              </a:lnSpc>
              <a:spcBef>
                <a:spcPts val="0"/>
              </a:spcBef>
              <a:spcAft>
                <a:spcPts val="0"/>
              </a:spcAft>
              <a:buNone/>
              <a:defRPr/>
            </a:pPr>
            <a:r>
              <a:rPr lang="en-GB" sz="8000" dirty="0">
                <a:latin typeface="Arial" panose="020B0604020202020204" pitchFamily="34" charset="0"/>
                <a:cs typeface="Arial" panose="020B0604020202020204" pitchFamily="34" charset="0"/>
              </a:rPr>
              <a:t>Language Dynamics Research in the Baltic States. In: Ball, M.J. &amp; R. </a:t>
            </a:r>
            <a:r>
              <a:rPr lang="en-GB" sz="8000" dirty="0" err="1">
                <a:latin typeface="Arial" panose="020B0604020202020204" pitchFamily="34" charset="0"/>
                <a:cs typeface="Arial" panose="020B0604020202020204" pitchFamily="34" charset="0"/>
              </a:rPr>
              <a:t>Mesthrie</a:t>
            </a:r>
            <a:r>
              <a:rPr lang="en-GB" sz="8000" dirty="0">
                <a:latin typeface="Arial" panose="020B0604020202020204" pitchFamily="34" charset="0"/>
                <a:cs typeface="Arial" panose="020B0604020202020204" pitchFamily="34" charset="0"/>
              </a:rPr>
              <a:t> (eds),</a:t>
            </a:r>
            <a:r>
              <a:rPr lang="en-GB" sz="8000" i="1" dirty="0">
                <a:latin typeface="Arial" panose="020B0604020202020204" pitchFamily="34" charset="0"/>
                <a:cs typeface="Arial" panose="020B0604020202020204" pitchFamily="34" charset="0"/>
              </a:rPr>
              <a:t> </a:t>
            </a:r>
          </a:p>
          <a:p>
            <a:pPr marL="0" indent="0">
              <a:lnSpc>
                <a:spcPct val="120000"/>
              </a:lnSpc>
              <a:spcBef>
                <a:spcPts val="0"/>
              </a:spcBef>
              <a:spcAft>
                <a:spcPts val="0"/>
              </a:spcAft>
              <a:buNone/>
              <a:defRPr/>
            </a:pPr>
            <a:r>
              <a:rPr lang="en-GB" sz="8000" i="1" dirty="0">
                <a:latin typeface="Arial" panose="020B0604020202020204" pitchFamily="34" charset="0"/>
                <a:cs typeface="Arial" panose="020B0604020202020204" pitchFamily="34" charset="0"/>
              </a:rPr>
              <a:t>The Routledge Handbook of Sociolinguistics around the World. (</a:t>
            </a:r>
            <a:r>
              <a:rPr lang="en-GB" sz="8000" dirty="0">
                <a:latin typeface="Arial" panose="020B0604020202020204" pitchFamily="34" charset="0"/>
                <a:cs typeface="Arial" panose="020B0604020202020204" pitchFamily="34" charset="0"/>
              </a:rPr>
              <a:t>2nd ed., forthcoming 2022). </a:t>
            </a:r>
            <a:endParaRPr lang="en-US" sz="8000" dirty="0">
              <a:latin typeface="Arial" panose="020B0604020202020204" pitchFamily="34" charset="0"/>
              <a:cs typeface="Arial" panose="020B0604020202020204" pitchFamily="34" charset="0"/>
            </a:endParaRPr>
          </a:p>
          <a:p>
            <a:pPr marL="0" indent="0">
              <a:lnSpc>
                <a:spcPct val="120000"/>
              </a:lnSpc>
              <a:spcBef>
                <a:spcPts val="0"/>
              </a:spcBef>
              <a:spcAft>
                <a:spcPts val="0"/>
              </a:spcAft>
              <a:buNone/>
              <a:defRPr/>
            </a:pPr>
            <a:endParaRPr lang="en-US" sz="8000" i="1" dirty="0">
              <a:latin typeface="Arial" panose="020B0604020202020204" pitchFamily="34" charset="0"/>
              <a:cs typeface="Arial" panose="020B0604020202020204" pitchFamily="34" charset="0"/>
            </a:endParaRPr>
          </a:p>
          <a:p>
            <a:pPr marL="0" indent="0">
              <a:lnSpc>
                <a:spcPct val="120000"/>
              </a:lnSpc>
              <a:spcBef>
                <a:spcPts val="0"/>
              </a:spcBef>
              <a:spcAft>
                <a:spcPts val="0"/>
              </a:spcAft>
              <a:buNone/>
              <a:defRPr/>
            </a:pPr>
            <a:r>
              <a:rPr lang="en-US" sz="8000" i="1" dirty="0">
                <a:latin typeface="Arial" panose="020B0604020202020204" pitchFamily="34" charset="0"/>
                <a:cs typeface="Arial" panose="020B0604020202020204" pitchFamily="34" charset="0"/>
              </a:rPr>
              <a:t>Why Study Languages? </a:t>
            </a:r>
          </a:p>
          <a:p>
            <a:pPr marL="0" indent="0">
              <a:lnSpc>
                <a:spcPct val="120000"/>
              </a:lnSpc>
              <a:spcBef>
                <a:spcPts val="0"/>
              </a:spcBef>
              <a:spcAft>
                <a:spcPts val="0"/>
              </a:spcAft>
              <a:buNone/>
              <a:defRPr/>
            </a:pPr>
            <a:r>
              <a:rPr lang="en-US" sz="8000" dirty="0">
                <a:latin typeface="Arial" panose="020B0604020202020204" pitchFamily="34" charset="0"/>
                <a:cs typeface="Arial" panose="020B0604020202020204" pitchFamily="34" charset="0"/>
              </a:rPr>
              <a:t>(London Publishing Partnership, 2021).</a:t>
            </a:r>
          </a:p>
          <a:p>
            <a:pPr marL="0" indent="0">
              <a:lnSpc>
                <a:spcPct val="120000"/>
              </a:lnSpc>
              <a:spcBef>
                <a:spcPts val="0"/>
              </a:spcBef>
              <a:spcAft>
                <a:spcPts val="0"/>
              </a:spcAft>
              <a:buNone/>
              <a:defRPr/>
            </a:pPr>
            <a:r>
              <a:rPr lang="en-US" sz="80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https://londonpublishingpartnership.co.uk/why-study-languages/</a:t>
            </a:r>
            <a:endParaRPr lang="en-US" sz="8000" dirty="0">
              <a:solidFill>
                <a:srgbClr val="0070C0"/>
              </a:solidFill>
              <a:latin typeface="Arial" panose="020B0604020202020204" pitchFamily="34" charset="0"/>
              <a:cs typeface="Arial" panose="020B0604020202020204" pitchFamily="34" charset="0"/>
            </a:endParaRPr>
          </a:p>
          <a:p>
            <a:pPr marL="114300" indent="0">
              <a:lnSpc>
                <a:spcPct val="120000"/>
              </a:lnSpc>
              <a:spcBef>
                <a:spcPts val="0"/>
              </a:spcBef>
              <a:spcAft>
                <a:spcPts val="0"/>
              </a:spcAft>
              <a:buNone/>
              <a:defRPr/>
            </a:pPr>
            <a:endParaRPr lang="en-US" sz="8000" dirty="0">
              <a:latin typeface="Arial" panose="020B0604020202020204" pitchFamily="34" charset="0"/>
              <a:cs typeface="Arial" panose="020B0604020202020204" pitchFamily="34" charset="0"/>
            </a:endParaRPr>
          </a:p>
          <a:p>
            <a:pPr marL="0" indent="0">
              <a:lnSpc>
                <a:spcPct val="120000"/>
              </a:lnSpc>
              <a:spcBef>
                <a:spcPts val="0"/>
              </a:spcBef>
              <a:spcAft>
                <a:spcPts val="0"/>
              </a:spcAft>
              <a:buNone/>
              <a:defRPr/>
            </a:pPr>
            <a:r>
              <a:rPr lang="en-US" sz="8000" i="1" dirty="0">
                <a:latin typeface="Arial" panose="020B0604020202020204" pitchFamily="34" charset="0"/>
                <a:cs typeface="Arial" panose="020B0604020202020204" pitchFamily="34" charset="0"/>
              </a:rPr>
              <a:t>Linguanomics. </a:t>
            </a:r>
          </a:p>
          <a:p>
            <a:pPr marL="0" indent="0">
              <a:lnSpc>
                <a:spcPct val="120000"/>
              </a:lnSpc>
              <a:spcBef>
                <a:spcPts val="0"/>
              </a:spcBef>
              <a:spcAft>
                <a:spcPts val="0"/>
              </a:spcAft>
              <a:buNone/>
              <a:defRPr/>
            </a:pPr>
            <a:r>
              <a:rPr lang="en-US" sz="8000" i="1" dirty="0">
                <a:latin typeface="Arial" panose="020B0604020202020204" pitchFamily="34" charset="0"/>
                <a:cs typeface="Arial" panose="020B0604020202020204" pitchFamily="34" charset="0"/>
              </a:rPr>
              <a:t>What is the Market Potential of Multilingualism? </a:t>
            </a:r>
          </a:p>
          <a:p>
            <a:pPr marL="0" indent="0">
              <a:lnSpc>
                <a:spcPct val="120000"/>
              </a:lnSpc>
              <a:spcBef>
                <a:spcPts val="0"/>
              </a:spcBef>
              <a:spcAft>
                <a:spcPts val="0"/>
              </a:spcAft>
              <a:buNone/>
              <a:defRPr/>
            </a:pPr>
            <a:r>
              <a:rPr lang="en-US" sz="8000" dirty="0">
                <a:latin typeface="Arial" panose="020B0604020202020204" pitchFamily="34" charset="0"/>
                <a:cs typeface="Arial" panose="020B0604020202020204" pitchFamily="34" charset="0"/>
              </a:rPr>
              <a:t>(Bloomsbury Academic, 2017).</a:t>
            </a:r>
          </a:p>
          <a:p>
            <a:pPr marL="0" indent="0">
              <a:lnSpc>
                <a:spcPct val="120000"/>
              </a:lnSpc>
              <a:spcBef>
                <a:spcPts val="0"/>
              </a:spcBef>
              <a:spcAft>
                <a:spcPts val="0"/>
              </a:spcAft>
              <a:buNone/>
              <a:defRPr/>
            </a:pPr>
            <a:r>
              <a:rPr lang="en-US" sz="80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https://www.bloomsbury.com/uk/linguanomics-9781474238298/</a:t>
            </a:r>
            <a:endParaRPr lang="en-US" sz="8000" dirty="0">
              <a:solidFill>
                <a:srgbClr val="0070C0"/>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endParaRPr lang="en-US" sz="1700" dirty="0"/>
          </a:p>
        </p:txBody>
      </p:sp>
      <p:pic>
        <p:nvPicPr>
          <p:cNvPr id="5" name="Content Placeholder 4">
            <a:extLst>
              <a:ext uri="{FF2B5EF4-FFF2-40B4-BE49-F238E27FC236}">
                <a16:creationId xmlns:a16="http://schemas.microsoft.com/office/drawing/2014/main" id="{51CC3E08-F306-CB4E-BF35-31D121172BFC}"/>
              </a:ext>
            </a:extLst>
          </p:cNvPr>
          <p:cNvPicPr>
            <a:picLocks/>
          </p:cNvPicPr>
          <p:nvPr/>
        </p:nvPicPr>
        <p:blipFill rotWithShape="1">
          <a:blip r:embed="rId5">
            <a:extLst>
              <a:ext uri="{28A0092B-C50C-407E-A947-70E740481C1C}">
                <a14:useLocalDpi xmlns:a14="http://schemas.microsoft.com/office/drawing/2010/main" val="0"/>
              </a:ext>
            </a:extLst>
          </a:blip>
          <a:srcRect l="10647" r="11904" b="1"/>
          <a:stretch/>
        </p:blipFill>
        <p:spPr>
          <a:xfrm>
            <a:off x="5942439" y="1572763"/>
            <a:ext cx="2880320" cy="4716314"/>
          </a:xfrm>
          <a:prstGeom prst="rect">
            <a:avLst/>
          </a:prstGeom>
        </p:spPr>
      </p:pic>
      <p:sp>
        <p:nvSpPr>
          <p:cNvPr id="4" name="Footer Placeholder 3">
            <a:extLst>
              <a:ext uri="{FF2B5EF4-FFF2-40B4-BE49-F238E27FC236}">
                <a16:creationId xmlns:a16="http://schemas.microsoft.com/office/drawing/2014/main" id="{A6E951DA-8BFC-C140-B251-3CBD21902035}"/>
              </a:ext>
            </a:extLst>
          </p:cNvPr>
          <p:cNvSpPr>
            <a:spLocks noGrp="1"/>
          </p:cNvSpPr>
          <p:nvPr>
            <p:ph type="ftr" sz="quarter" idx="11"/>
          </p:nvPr>
        </p:nvSpPr>
        <p:spPr>
          <a:xfrm>
            <a:off x="3028950" y="6356350"/>
            <a:ext cx="3086100" cy="365125"/>
          </a:xfrm>
        </p:spPr>
        <p:txBody>
          <a:bodyPr>
            <a:normAutofit/>
          </a:bodyPr>
          <a:lstStyle/>
          <a:p>
            <a:pPr>
              <a:spcAft>
                <a:spcPts val="600"/>
              </a:spcAft>
              <a:defRPr/>
            </a:pPr>
            <a:r>
              <a:rPr lang="en-US"/>
              <a:t>LITAKos seminaras - 2022 sausio 25</a:t>
            </a:r>
          </a:p>
        </p:txBody>
      </p:sp>
    </p:spTree>
    <p:extLst>
      <p:ext uri="{BB962C8B-B14F-4D97-AF65-F5344CB8AC3E}">
        <p14:creationId xmlns:p14="http://schemas.microsoft.com/office/powerpoint/2010/main" val="144486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factory&#10;&#10;Description automatically generated">
            <a:extLst>
              <a:ext uri="{FF2B5EF4-FFF2-40B4-BE49-F238E27FC236}">
                <a16:creationId xmlns:a16="http://schemas.microsoft.com/office/drawing/2014/main" id="{025F0DDE-F6DF-D149-9A40-F7A549E3ACDE}"/>
              </a:ext>
            </a:extLst>
          </p:cNvPr>
          <p:cNvPicPr>
            <a:picLocks noChangeAspect="1"/>
          </p:cNvPicPr>
          <p:nvPr/>
        </p:nvPicPr>
        <p:blipFill rotWithShape="1">
          <a:blip r:embed="rId3">
            <a:extLst>
              <a:ext uri="{28A0092B-C50C-407E-A947-70E740481C1C}">
                <a14:useLocalDpi xmlns:a14="http://schemas.microsoft.com/office/drawing/2010/main" val="0"/>
              </a:ext>
            </a:extLst>
          </a:blip>
          <a:srcRect t="8838" r="-3" b="7733"/>
          <a:stretch/>
        </p:blipFill>
        <p:spPr>
          <a:xfrm rot="5400000">
            <a:off x="-660407" y="1351930"/>
            <a:ext cx="6258983" cy="4434651"/>
          </a:xfrm>
          <a:prstGeom prst="rect">
            <a:avLst/>
          </a:prstGeom>
        </p:spPr>
      </p:pic>
      <p:sp>
        <p:nvSpPr>
          <p:cNvPr id="25" name="Content Placeholder 24">
            <a:extLst>
              <a:ext uri="{FF2B5EF4-FFF2-40B4-BE49-F238E27FC236}">
                <a16:creationId xmlns:a16="http://schemas.microsoft.com/office/drawing/2014/main" id="{305ECC35-7A4D-49EF-BF06-3E27EC1A9AAE}"/>
              </a:ext>
            </a:extLst>
          </p:cNvPr>
          <p:cNvSpPr>
            <a:spLocks noGrp="1"/>
          </p:cNvSpPr>
          <p:nvPr>
            <p:ph idx="1"/>
          </p:nvPr>
        </p:nvSpPr>
        <p:spPr>
          <a:xfrm>
            <a:off x="5148069" y="3619272"/>
            <a:ext cx="3358978" cy="2185992"/>
          </a:xfrm>
        </p:spPr>
        <p:txBody>
          <a:bodyPr anchor="t">
            <a:noAutofit/>
          </a:bodyPr>
          <a:lstStyle/>
          <a:p>
            <a:pPr marL="0" indent="0">
              <a:buNone/>
            </a:pPr>
            <a:r>
              <a:rPr lang="en-US" sz="3600" dirty="0">
                <a:solidFill>
                  <a:srgbClr val="00B050">
                    <a:alpha val="80000"/>
                  </a:srgbClr>
                </a:solidFill>
                <a:latin typeface="Arial" panose="020B0604020202020204" pitchFamily="34" charset="0"/>
                <a:cs typeface="Arial" panose="020B0604020202020204" pitchFamily="34" charset="0"/>
              </a:rPr>
              <a:t>The </a:t>
            </a:r>
            <a:r>
              <a:rPr lang="en-US" sz="3600" i="1" dirty="0">
                <a:solidFill>
                  <a:srgbClr val="00B050">
                    <a:alpha val="80000"/>
                  </a:srgbClr>
                </a:solidFill>
                <a:latin typeface="Arial" panose="020B0604020202020204" pitchFamily="34" charset="0"/>
                <a:cs typeface="Arial" panose="020B0604020202020204" pitchFamily="34" charset="0"/>
              </a:rPr>
              <a:t>place.</a:t>
            </a:r>
            <a:endParaRPr lang="en-US" sz="3600" dirty="0">
              <a:solidFill>
                <a:srgbClr val="00B050">
                  <a:alpha val="80000"/>
                </a:srgbClr>
              </a:solidFill>
              <a:latin typeface="Arial" panose="020B0604020202020204" pitchFamily="34" charset="0"/>
              <a:cs typeface="Arial" panose="020B0604020202020204" pitchFamily="34" charset="0"/>
            </a:endParaRPr>
          </a:p>
          <a:p>
            <a:pPr marL="0" indent="0">
              <a:buNone/>
            </a:pPr>
            <a:endParaRPr lang="en-US" sz="3600" dirty="0">
              <a:solidFill>
                <a:schemeClr val="tx1">
                  <a:alpha val="80000"/>
                </a:schemeClr>
              </a:solidFill>
              <a:latin typeface="Arial" panose="020B0604020202020204" pitchFamily="34" charset="0"/>
              <a:cs typeface="Arial" panose="020B0604020202020204" pitchFamily="34" charset="0"/>
            </a:endParaRPr>
          </a:p>
          <a:p>
            <a:pPr marL="0" indent="0">
              <a:buNone/>
            </a:pPr>
            <a:r>
              <a:rPr lang="en-US" sz="3600" dirty="0">
                <a:solidFill>
                  <a:srgbClr val="0070C0">
                    <a:alpha val="80000"/>
                  </a:srgbClr>
                </a:solidFill>
                <a:latin typeface="Arial" panose="020B0604020202020204" pitchFamily="34" charset="0"/>
                <a:cs typeface="Arial" panose="020B0604020202020204" pitchFamily="34" charset="0"/>
              </a:rPr>
              <a:t>The</a:t>
            </a:r>
            <a:r>
              <a:rPr lang="en-US" sz="3600" i="1" dirty="0">
                <a:solidFill>
                  <a:srgbClr val="0070C0">
                    <a:alpha val="80000"/>
                  </a:srgbClr>
                </a:solidFill>
                <a:latin typeface="Arial" panose="020B0604020202020204" pitchFamily="34" charset="0"/>
                <a:cs typeface="Arial" panose="020B0604020202020204" pitchFamily="34" charset="0"/>
              </a:rPr>
              <a:t> language</a:t>
            </a:r>
            <a:r>
              <a:rPr lang="en-US" sz="3600" dirty="0">
                <a:solidFill>
                  <a:srgbClr val="0070C0">
                    <a:alpha val="80000"/>
                  </a:srgbClr>
                </a:solidFill>
                <a:latin typeface="Arial" panose="020B0604020202020204" pitchFamily="34" charset="0"/>
                <a:cs typeface="Arial" panose="020B0604020202020204" pitchFamily="34" charset="0"/>
              </a:rPr>
              <a:t>?</a:t>
            </a:r>
          </a:p>
        </p:txBody>
      </p:sp>
      <p:sp>
        <p:nvSpPr>
          <p:cNvPr id="4" name="Footer Placeholder 3">
            <a:extLst>
              <a:ext uri="{FF2B5EF4-FFF2-40B4-BE49-F238E27FC236}">
                <a16:creationId xmlns:a16="http://schemas.microsoft.com/office/drawing/2014/main" id="{314DBC1D-3C65-F441-A3E2-E5B8EACEDEE2}"/>
              </a:ext>
            </a:extLst>
          </p:cNvPr>
          <p:cNvSpPr>
            <a:spLocks noGrp="1"/>
          </p:cNvSpPr>
          <p:nvPr>
            <p:ph type="ftr" sz="quarter" idx="11"/>
          </p:nvPr>
        </p:nvSpPr>
        <p:spPr>
          <a:xfrm rot="16200000">
            <a:off x="7359086" y="1591485"/>
            <a:ext cx="2661070" cy="365125"/>
          </a:xfrm>
        </p:spPr>
        <p:txBody>
          <a:bodyPr vert="horz" lIns="91440" tIns="45720" rIns="91440" bIns="45720" rtlCol="0">
            <a:normAutofit/>
          </a:bodyPr>
          <a:lstStyle/>
          <a:p>
            <a:pPr>
              <a:lnSpc>
                <a:spcPct val="90000"/>
              </a:lnSpc>
              <a:spcAft>
                <a:spcPts val="600"/>
              </a:spcAft>
              <a:defRPr/>
            </a:pPr>
            <a:r>
              <a:rPr lang="en-US" sz="1200" kern="1200">
                <a:solidFill>
                  <a:schemeClr val="tx1">
                    <a:alpha val="60000"/>
                  </a:schemeClr>
                </a:solidFill>
                <a:latin typeface="+mn-lt"/>
                <a:ea typeface="+mn-ea"/>
                <a:cs typeface="+mn-cs"/>
              </a:rPr>
              <a:t>LITAKos seminaras - 2022 sausio 25</a:t>
            </a:r>
          </a:p>
        </p:txBody>
      </p:sp>
      <p:cxnSp>
        <p:nvCxnSpPr>
          <p:cNvPr id="32" name="Straight Connector 3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542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147" name="Rectangle 146">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AE4EA59B-2D65-9442-BCE1-0F3F27655329}"/>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t="2054" r="-2" b="2052"/>
          <a:stretch/>
        </p:blipFill>
        <p:spPr bwMode="auto">
          <a:xfrm>
            <a:off x="16894" y="10"/>
            <a:ext cx="457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Letter&#10;&#10;Description automatically generated">
            <a:extLst>
              <a:ext uri="{FF2B5EF4-FFF2-40B4-BE49-F238E27FC236}">
                <a16:creationId xmlns:a16="http://schemas.microsoft.com/office/drawing/2014/main" id="{92ABE0AE-CA3F-8944-983F-6B082225A308}"/>
              </a:ext>
            </a:extLst>
          </p:cNvPr>
          <p:cNvPicPr>
            <a:picLocks noChangeAspect="1"/>
          </p:cNvPicPr>
          <p:nvPr/>
        </p:nvPicPr>
        <p:blipFill rotWithShape="1">
          <a:blip r:embed="rId5">
            <a:alphaModFix amt="60000"/>
            <a:extLst>
              <a:ext uri="{28A0092B-C50C-407E-A947-70E740481C1C}">
                <a14:useLocalDpi xmlns:a14="http://schemas.microsoft.com/office/drawing/2010/main" val="0"/>
              </a:ext>
            </a:extLst>
          </a:blip>
          <a:srcRect t="5556" b="5556"/>
          <a:stretch/>
        </p:blipFill>
        <p:spPr>
          <a:xfrm rot="5400000">
            <a:off x="3472354" y="1143000"/>
            <a:ext cx="6858000" cy="4572000"/>
          </a:xfrm>
          <a:prstGeom prst="rect">
            <a:avLst/>
          </a:prstGeom>
        </p:spPr>
      </p:pic>
      <p:sp>
        <p:nvSpPr>
          <p:cNvPr id="2" name="Title 1">
            <a:extLst>
              <a:ext uri="{FF2B5EF4-FFF2-40B4-BE49-F238E27FC236}">
                <a16:creationId xmlns:a16="http://schemas.microsoft.com/office/drawing/2014/main" id="{C07789FC-0C30-0F48-ACBE-3133D3CCF909}"/>
              </a:ext>
            </a:extLst>
          </p:cNvPr>
          <p:cNvSpPr>
            <a:spLocks noGrp="1"/>
          </p:cNvSpPr>
          <p:nvPr>
            <p:ph type="title"/>
          </p:nvPr>
        </p:nvSpPr>
        <p:spPr>
          <a:xfrm>
            <a:off x="893973" y="552807"/>
            <a:ext cx="7351391" cy="2790331"/>
          </a:xfrm>
        </p:spPr>
        <p:txBody>
          <a:bodyPr anchor="b">
            <a:normAutofit/>
          </a:bodyPr>
          <a:lstStyle/>
          <a:p>
            <a:br>
              <a:rPr lang="en-US" sz="4200" dirty="0">
                <a:solidFill>
                  <a:srgbClr val="FFFFFF"/>
                </a:solidFill>
              </a:rPr>
            </a:br>
            <a:br>
              <a:rPr lang="en-US" sz="4200" dirty="0">
                <a:solidFill>
                  <a:srgbClr val="FFFFFF"/>
                </a:solidFill>
              </a:rPr>
            </a:br>
            <a:br>
              <a:rPr lang="en-US" sz="4200" dirty="0">
                <a:solidFill>
                  <a:srgbClr val="FFFFFF"/>
                </a:solidFill>
              </a:rPr>
            </a:br>
            <a:endParaRPr lang="en-US" sz="4200" dirty="0">
              <a:solidFill>
                <a:srgbClr val="FFFFFF"/>
              </a:solidFill>
            </a:endParaRPr>
          </a:p>
        </p:txBody>
      </p:sp>
      <p:sp>
        <p:nvSpPr>
          <p:cNvPr id="2054" name="Content Placeholder 2053">
            <a:extLst>
              <a:ext uri="{FF2B5EF4-FFF2-40B4-BE49-F238E27FC236}">
                <a16:creationId xmlns:a16="http://schemas.microsoft.com/office/drawing/2014/main" id="{F065665B-1A08-44FF-BA02-55DF23C87B07}"/>
              </a:ext>
            </a:extLst>
          </p:cNvPr>
          <p:cNvSpPr>
            <a:spLocks noGrp="1"/>
          </p:cNvSpPr>
          <p:nvPr>
            <p:ph idx="1"/>
          </p:nvPr>
        </p:nvSpPr>
        <p:spPr>
          <a:xfrm>
            <a:off x="1076323" y="3931927"/>
            <a:ext cx="7351391" cy="2614231"/>
          </a:xfrm>
        </p:spPr>
        <p:txBody>
          <a:bodyPr anchor="t">
            <a:normAutofit/>
          </a:bodyPr>
          <a:lstStyle/>
          <a:p>
            <a:pPr marL="0" indent="0" algn="ctr">
              <a:buNone/>
            </a:pPr>
            <a:endParaRPr lang="en-US" sz="1600" dirty="0">
              <a:solidFill>
                <a:srgbClr val="FFFFFF"/>
              </a:solidFill>
            </a:endParaRPr>
          </a:p>
        </p:txBody>
      </p:sp>
      <p:sp>
        <p:nvSpPr>
          <p:cNvPr id="4" name="Footer Placeholder 3">
            <a:extLst>
              <a:ext uri="{FF2B5EF4-FFF2-40B4-BE49-F238E27FC236}">
                <a16:creationId xmlns:a16="http://schemas.microsoft.com/office/drawing/2014/main" id="{1137260E-0A9D-C842-8A59-11472263D16C}"/>
              </a:ext>
            </a:extLst>
          </p:cNvPr>
          <p:cNvSpPr>
            <a:spLocks noGrp="1"/>
          </p:cNvSpPr>
          <p:nvPr>
            <p:ph type="ftr" sz="quarter" idx="11"/>
          </p:nvPr>
        </p:nvSpPr>
        <p:spPr>
          <a:xfrm rot="5400000">
            <a:off x="7701771" y="3246438"/>
            <a:ext cx="2606040" cy="365125"/>
          </a:xfrm>
        </p:spPr>
        <p:txBody>
          <a:bodyPr>
            <a:normAutofit/>
          </a:bodyPr>
          <a:lstStyle/>
          <a:p>
            <a:pPr>
              <a:spcAft>
                <a:spcPts val="600"/>
              </a:spcAft>
              <a:defRPr/>
            </a:pPr>
            <a:r>
              <a:rPr lang="en-US" sz="700">
                <a:solidFill>
                  <a:srgbClr val="FFFFFF"/>
                </a:solidFill>
              </a:rPr>
              <a:t>LITAKos seminaras - 2022 sausio 25</a:t>
            </a:r>
          </a:p>
        </p:txBody>
      </p:sp>
      <p:sp>
        <p:nvSpPr>
          <p:cNvPr id="3" name="Rectangle 2">
            <a:extLst>
              <a:ext uri="{FF2B5EF4-FFF2-40B4-BE49-F238E27FC236}">
                <a16:creationId xmlns:a16="http://schemas.microsoft.com/office/drawing/2014/main" id="{7505837E-2515-4646-922A-6161F08C33C2}"/>
              </a:ext>
            </a:extLst>
          </p:cNvPr>
          <p:cNvSpPr/>
          <p:nvPr/>
        </p:nvSpPr>
        <p:spPr>
          <a:xfrm>
            <a:off x="2699792" y="3560725"/>
            <a:ext cx="4104455" cy="2985433"/>
          </a:xfrm>
          <a:prstGeom prst="rect">
            <a:avLst/>
          </a:prstGeom>
        </p:spPr>
        <p:txBody>
          <a:bodyPr wrap="square">
            <a:spAutoFit/>
          </a:bodyPr>
          <a:lstStyle/>
          <a:p>
            <a:pPr fontAlgn="auto">
              <a:spcBef>
                <a:spcPts val="0"/>
              </a:spcBef>
              <a:spcAft>
                <a:spcPts val="600"/>
              </a:spcAft>
              <a:defRPr/>
            </a:pPr>
            <a:endParaRPr lang="en-US" dirty="0">
              <a:solidFill>
                <a:srgbClr val="FFFFFF"/>
              </a:solidFill>
              <a:latin typeface="Calibri" panose="020F0502020204030204"/>
            </a:endParaRPr>
          </a:p>
          <a:p>
            <a:pPr fontAlgn="auto">
              <a:spcBef>
                <a:spcPts val="0"/>
              </a:spcBef>
              <a:spcAft>
                <a:spcPts val="600"/>
              </a:spcAft>
              <a:defRPr/>
            </a:pPr>
            <a:endParaRPr lang="en-US" dirty="0">
              <a:solidFill>
                <a:srgbClr val="FFFFFF"/>
              </a:solidFill>
              <a:latin typeface="Calibri" panose="020F0502020204030204"/>
            </a:endParaRPr>
          </a:p>
          <a:p>
            <a:pPr fontAlgn="auto">
              <a:spcBef>
                <a:spcPts val="0"/>
              </a:spcBef>
              <a:spcAft>
                <a:spcPts val="600"/>
              </a:spcAft>
              <a:defRPr/>
            </a:pPr>
            <a:endParaRPr lang="en-US" dirty="0">
              <a:solidFill>
                <a:srgbClr val="FFFFFF"/>
              </a:solidFill>
              <a:latin typeface="Calibri" panose="020F0502020204030204"/>
            </a:endParaRPr>
          </a:p>
          <a:p>
            <a:pPr fontAlgn="auto">
              <a:spcBef>
                <a:spcPts val="0"/>
              </a:spcBef>
              <a:spcAft>
                <a:spcPts val="600"/>
              </a:spcAft>
              <a:defRPr/>
            </a:pPr>
            <a:endParaRPr lang="en-US" dirty="0">
              <a:solidFill>
                <a:srgbClr val="FFFFFF"/>
              </a:solidFill>
              <a:latin typeface="Calibri" panose="020F0502020204030204"/>
            </a:endParaRPr>
          </a:p>
          <a:p>
            <a:pPr fontAlgn="auto">
              <a:spcBef>
                <a:spcPts val="0"/>
              </a:spcBef>
              <a:spcAft>
                <a:spcPts val="600"/>
              </a:spcAft>
              <a:defRPr/>
            </a:pPr>
            <a:endParaRPr lang="en-US" dirty="0">
              <a:solidFill>
                <a:srgbClr val="FFFFFF"/>
              </a:solidFill>
              <a:latin typeface="Calibri" panose="020F0502020204030204"/>
            </a:endParaRPr>
          </a:p>
          <a:p>
            <a:pPr fontAlgn="auto">
              <a:spcBef>
                <a:spcPts val="0"/>
              </a:spcBef>
              <a:spcAft>
                <a:spcPts val="600"/>
              </a:spcAft>
              <a:defRPr/>
            </a:pPr>
            <a:endParaRPr lang="en-US" dirty="0">
              <a:solidFill>
                <a:srgbClr val="FFFFFF"/>
              </a:solidFill>
              <a:latin typeface="Calibri" panose="020F0502020204030204"/>
            </a:endParaRPr>
          </a:p>
          <a:p>
            <a:pPr fontAlgn="auto">
              <a:spcBef>
                <a:spcPts val="0"/>
              </a:spcBef>
              <a:spcAft>
                <a:spcPts val="600"/>
              </a:spcAft>
              <a:defRPr/>
            </a:pPr>
            <a:r>
              <a:rPr lang="en-US" sz="1400" dirty="0" err="1">
                <a:solidFill>
                  <a:srgbClr val="FFFFFF"/>
                </a:solidFill>
                <a:latin typeface="+mj-lt"/>
              </a:rPr>
              <a:t>LITAKos</a:t>
            </a:r>
            <a:r>
              <a:rPr lang="en-US" sz="1400" dirty="0">
                <a:solidFill>
                  <a:srgbClr val="FFFFFF"/>
                </a:solidFill>
                <a:latin typeface="+mj-lt"/>
              </a:rPr>
              <a:t> </a:t>
            </a:r>
            <a:r>
              <a:rPr lang="en-US" sz="1400" dirty="0" err="1">
                <a:solidFill>
                  <a:srgbClr val="FFFFFF"/>
                </a:solidFill>
                <a:latin typeface="+mj-lt"/>
              </a:rPr>
              <a:t>seminaras</a:t>
            </a:r>
            <a:r>
              <a:rPr lang="en-US" sz="1400" dirty="0">
                <a:solidFill>
                  <a:srgbClr val="FFFFFF"/>
                </a:solidFill>
                <a:latin typeface="+mj-lt"/>
              </a:rPr>
              <a:t> – 2022 </a:t>
            </a:r>
            <a:r>
              <a:rPr lang="en-US" sz="1400" dirty="0" err="1">
                <a:solidFill>
                  <a:srgbClr val="FFFFFF"/>
                </a:solidFill>
                <a:latin typeface="+mj-lt"/>
              </a:rPr>
              <a:t>sausio</a:t>
            </a:r>
            <a:r>
              <a:rPr lang="en-US" sz="1400" dirty="0">
                <a:solidFill>
                  <a:srgbClr val="FFFFFF"/>
                </a:solidFill>
                <a:latin typeface="+mj-lt"/>
              </a:rPr>
              <a:t> 25</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2A1981FA-584F-6748-824B-01129B39E5EC}"/>
                  </a:ext>
                </a:extLst>
              </p14:cNvPr>
              <p14:cNvContentPartPr/>
              <p14:nvPr/>
            </p14:nvContentPartPr>
            <p14:xfrm>
              <a:off x="4668315" y="6381956"/>
              <a:ext cx="360" cy="360"/>
            </p14:xfrm>
          </p:contentPart>
        </mc:Choice>
        <mc:Fallback xmlns="">
          <p:pic>
            <p:nvPicPr>
              <p:cNvPr id="5" name="Ink 4">
                <a:extLst>
                  <a:ext uri="{FF2B5EF4-FFF2-40B4-BE49-F238E27FC236}">
                    <a16:creationId xmlns:a16="http://schemas.microsoft.com/office/drawing/2014/main" id="{2A1981FA-584F-6748-824B-01129B39E5EC}"/>
                  </a:ext>
                </a:extLst>
              </p:cNvPr>
              <p:cNvPicPr/>
              <p:nvPr/>
            </p:nvPicPr>
            <p:blipFill>
              <a:blip r:embed="rId7"/>
              <a:stretch>
                <a:fillRect/>
              </a:stretch>
            </p:blipFill>
            <p:spPr>
              <a:xfrm>
                <a:off x="4659315" y="6372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DEC14CB-2BC3-D14A-94F0-BEC5A90D4D11}"/>
                  </a:ext>
                </a:extLst>
              </p14:cNvPr>
              <p14:cNvContentPartPr/>
              <p14:nvPr/>
            </p14:nvContentPartPr>
            <p14:xfrm>
              <a:off x="5577675" y="6362876"/>
              <a:ext cx="360" cy="360"/>
            </p14:xfrm>
          </p:contentPart>
        </mc:Choice>
        <mc:Fallback xmlns="">
          <p:pic>
            <p:nvPicPr>
              <p:cNvPr id="7" name="Ink 6">
                <a:extLst>
                  <a:ext uri="{FF2B5EF4-FFF2-40B4-BE49-F238E27FC236}">
                    <a16:creationId xmlns:a16="http://schemas.microsoft.com/office/drawing/2014/main" id="{3DEC14CB-2BC3-D14A-94F0-BEC5A90D4D11}"/>
                  </a:ext>
                </a:extLst>
              </p:cNvPr>
              <p:cNvPicPr/>
              <p:nvPr/>
            </p:nvPicPr>
            <p:blipFill>
              <a:blip r:embed="rId7"/>
              <a:stretch>
                <a:fillRect/>
              </a:stretch>
            </p:blipFill>
            <p:spPr>
              <a:xfrm>
                <a:off x="5568675" y="63542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D15457C0-AFA9-6946-A0A2-E7FAAA4930E3}"/>
                  </a:ext>
                </a:extLst>
              </p14:cNvPr>
              <p14:cNvContentPartPr/>
              <p14:nvPr/>
            </p14:nvContentPartPr>
            <p14:xfrm>
              <a:off x="5194635" y="6458276"/>
              <a:ext cx="360" cy="360"/>
            </p14:xfrm>
          </p:contentPart>
        </mc:Choice>
        <mc:Fallback xmlns="">
          <p:pic>
            <p:nvPicPr>
              <p:cNvPr id="8" name="Ink 7">
                <a:extLst>
                  <a:ext uri="{FF2B5EF4-FFF2-40B4-BE49-F238E27FC236}">
                    <a16:creationId xmlns:a16="http://schemas.microsoft.com/office/drawing/2014/main" id="{D15457C0-AFA9-6946-A0A2-E7FAAA4930E3}"/>
                  </a:ext>
                </a:extLst>
              </p:cNvPr>
              <p:cNvPicPr/>
              <p:nvPr/>
            </p:nvPicPr>
            <p:blipFill>
              <a:blip r:embed="rId7"/>
              <a:stretch>
                <a:fillRect/>
              </a:stretch>
            </p:blipFill>
            <p:spPr>
              <a:xfrm>
                <a:off x="5185635" y="6449276"/>
                <a:ext cx="18000" cy="18000"/>
              </a:xfrm>
              <a:prstGeom prst="rect">
                <a:avLst/>
              </a:prstGeom>
            </p:spPr>
          </p:pic>
        </mc:Fallback>
      </mc:AlternateContent>
      <p:grpSp>
        <p:nvGrpSpPr>
          <p:cNvPr id="11" name="Group 10">
            <a:extLst>
              <a:ext uri="{FF2B5EF4-FFF2-40B4-BE49-F238E27FC236}">
                <a16:creationId xmlns:a16="http://schemas.microsoft.com/office/drawing/2014/main" id="{0002EAA2-EB59-3347-9D78-99A2AFAACC7B}"/>
              </a:ext>
            </a:extLst>
          </p:cNvPr>
          <p:cNvGrpSpPr/>
          <p:nvPr/>
        </p:nvGrpSpPr>
        <p:grpSpPr>
          <a:xfrm>
            <a:off x="4996635" y="6363596"/>
            <a:ext cx="360" cy="360"/>
            <a:chOff x="4996635" y="6363596"/>
            <a:chExt cx="360" cy="360"/>
          </a:xfrm>
        </p:grpSpPr>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B7F3518B-9310-7E4E-8896-AD713624368A}"/>
                    </a:ext>
                  </a:extLst>
                </p14:cNvPr>
                <p14:cNvContentPartPr/>
                <p14:nvPr/>
              </p14:nvContentPartPr>
              <p14:xfrm>
                <a:off x="4996635" y="6363596"/>
                <a:ext cx="360" cy="360"/>
              </p14:xfrm>
            </p:contentPart>
          </mc:Choice>
          <mc:Fallback xmlns="">
            <p:pic>
              <p:nvPicPr>
                <p:cNvPr id="9" name="Ink 8">
                  <a:extLst>
                    <a:ext uri="{FF2B5EF4-FFF2-40B4-BE49-F238E27FC236}">
                      <a16:creationId xmlns:a16="http://schemas.microsoft.com/office/drawing/2014/main" id="{B7F3518B-9310-7E4E-8896-AD713624368A}"/>
                    </a:ext>
                  </a:extLst>
                </p:cNvPr>
                <p:cNvPicPr/>
                <p:nvPr/>
              </p:nvPicPr>
              <p:blipFill>
                <a:blip r:embed="rId7"/>
                <a:stretch>
                  <a:fillRect/>
                </a:stretch>
              </p:blipFill>
              <p:spPr>
                <a:xfrm>
                  <a:off x="4987995" y="63549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C60453E8-0536-654A-A041-3A68F7AE51FC}"/>
                    </a:ext>
                  </a:extLst>
                </p14:cNvPr>
                <p14:cNvContentPartPr/>
                <p14:nvPr/>
              </p14:nvContentPartPr>
              <p14:xfrm>
                <a:off x="4996635" y="6363596"/>
                <a:ext cx="360" cy="360"/>
              </p14:xfrm>
            </p:contentPart>
          </mc:Choice>
          <mc:Fallback xmlns="">
            <p:pic>
              <p:nvPicPr>
                <p:cNvPr id="10" name="Ink 9">
                  <a:extLst>
                    <a:ext uri="{FF2B5EF4-FFF2-40B4-BE49-F238E27FC236}">
                      <a16:creationId xmlns:a16="http://schemas.microsoft.com/office/drawing/2014/main" id="{C60453E8-0536-654A-A041-3A68F7AE51FC}"/>
                    </a:ext>
                  </a:extLst>
                </p:cNvPr>
                <p:cNvPicPr/>
                <p:nvPr/>
              </p:nvPicPr>
              <p:blipFill>
                <a:blip r:embed="rId7"/>
                <a:stretch>
                  <a:fillRect/>
                </a:stretch>
              </p:blipFill>
              <p:spPr>
                <a:xfrm>
                  <a:off x="4987995" y="635495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1367B7E0-0AC9-F44F-A885-D43E07C4A2A3}"/>
                  </a:ext>
                </a:extLst>
              </p14:cNvPr>
              <p14:cNvContentPartPr/>
              <p14:nvPr/>
            </p14:nvContentPartPr>
            <p14:xfrm>
              <a:off x="5425729" y="6393431"/>
              <a:ext cx="360" cy="360"/>
            </p14:xfrm>
          </p:contentPart>
        </mc:Choice>
        <mc:Fallback xmlns="">
          <p:pic>
            <p:nvPicPr>
              <p:cNvPr id="13" name="Ink 12">
                <a:extLst>
                  <a:ext uri="{FF2B5EF4-FFF2-40B4-BE49-F238E27FC236}">
                    <a16:creationId xmlns:a16="http://schemas.microsoft.com/office/drawing/2014/main" id="{1367B7E0-0AC9-F44F-A885-D43E07C4A2A3}"/>
                  </a:ext>
                </a:extLst>
              </p:cNvPr>
              <p:cNvPicPr/>
              <p:nvPr/>
            </p:nvPicPr>
            <p:blipFill>
              <a:blip r:embed="rId7"/>
              <a:stretch>
                <a:fillRect/>
              </a:stretch>
            </p:blipFill>
            <p:spPr>
              <a:xfrm>
                <a:off x="5417089" y="63844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05569D0E-EFB8-AD47-8890-736E5229E173}"/>
                  </a:ext>
                </a:extLst>
              </p14:cNvPr>
              <p14:cNvContentPartPr/>
              <p14:nvPr/>
            </p14:nvContentPartPr>
            <p14:xfrm>
              <a:off x="4667955" y="6455396"/>
              <a:ext cx="360" cy="360"/>
            </p14:xfrm>
          </p:contentPart>
        </mc:Choice>
        <mc:Fallback xmlns="">
          <p:pic>
            <p:nvPicPr>
              <p:cNvPr id="14" name="Ink 13">
                <a:extLst>
                  <a:ext uri="{FF2B5EF4-FFF2-40B4-BE49-F238E27FC236}">
                    <a16:creationId xmlns:a16="http://schemas.microsoft.com/office/drawing/2014/main" id="{05569D0E-EFB8-AD47-8890-736E5229E173}"/>
                  </a:ext>
                </a:extLst>
              </p:cNvPr>
              <p:cNvPicPr/>
              <p:nvPr/>
            </p:nvPicPr>
            <p:blipFill>
              <a:blip r:embed="rId7"/>
              <a:stretch>
                <a:fillRect/>
              </a:stretch>
            </p:blipFill>
            <p:spPr>
              <a:xfrm>
                <a:off x="4658955" y="6446396"/>
                <a:ext cx="18000" cy="18000"/>
              </a:xfrm>
              <a:prstGeom prst="rect">
                <a:avLst/>
              </a:prstGeom>
            </p:spPr>
          </p:pic>
        </mc:Fallback>
      </mc:AlternateContent>
    </p:spTree>
    <p:extLst>
      <p:ext uri="{BB962C8B-B14F-4D97-AF65-F5344CB8AC3E}">
        <p14:creationId xmlns:p14="http://schemas.microsoft.com/office/powerpoint/2010/main" val="196061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FA21FE-D8A1-5841-A4D2-DE5C89F3960E}"/>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3324227" y="277230"/>
            <a:ext cx="7152429" cy="7184218"/>
          </a:xfrm>
          <a:prstGeom prst="rect">
            <a:avLst/>
          </a:prstGeom>
        </p:spPr>
      </p:pic>
      <p:sp>
        <p:nvSpPr>
          <p:cNvPr id="3" name="Content Placeholder 2">
            <a:extLst>
              <a:ext uri="{FF2B5EF4-FFF2-40B4-BE49-F238E27FC236}">
                <a16:creationId xmlns:a16="http://schemas.microsoft.com/office/drawing/2014/main" id="{0545422D-25AE-0E45-9824-B4F58CA0AB75}"/>
              </a:ext>
            </a:extLst>
          </p:cNvPr>
          <p:cNvSpPr>
            <a:spLocks noGrp="1"/>
          </p:cNvSpPr>
          <p:nvPr>
            <p:ph idx="1"/>
          </p:nvPr>
        </p:nvSpPr>
        <p:spPr>
          <a:xfrm>
            <a:off x="431540" y="548680"/>
            <a:ext cx="8280920" cy="1152128"/>
          </a:xfrm>
          <a:solidFill>
            <a:srgbClr val="FFC000"/>
          </a:solidFill>
        </p:spPr>
        <p:txBody>
          <a:bodyPr/>
          <a:lstStyle/>
          <a:p>
            <a:pPr marL="0" indent="0">
              <a:buNone/>
              <a:defRPr/>
            </a:pPr>
            <a:r>
              <a:rPr lang="en-US" altLang="en-US" sz="5400" b="1" dirty="0">
                <a:latin typeface="Arial" panose="020B0604020202020204" pitchFamily="34" charset="0"/>
                <a:ea typeface="ＭＳ Ｐゴシック" panose="020B0600070205080204" pitchFamily="34" charset="-128"/>
                <a:cs typeface="Arial" panose="020B0604020202020204" pitchFamily="34" charset="0"/>
              </a:rPr>
              <a:t>Why</a:t>
            </a:r>
            <a:r>
              <a:rPr lang="en-US" altLang="en-US" sz="5400" dirty="0">
                <a:latin typeface="Arial" panose="020B0604020202020204" pitchFamily="34" charset="0"/>
                <a:ea typeface="ＭＳ Ｐゴシック" panose="020B0600070205080204" pitchFamily="34" charset="-128"/>
                <a:cs typeface="Arial" panose="020B0604020202020204" pitchFamily="34" charset="0"/>
              </a:rPr>
              <a:t> study </a:t>
            </a:r>
            <a:r>
              <a:rPr lang="en-US" altLang="en-US" sz="6600"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languages?</a:t>
            </a:r>
          </a:p>
        </p:txBody>
      </p:sp>
      <p:sp>
        <p:nvSpPr>
          <p:cNvPr id="4" name="Content Placeholder 2">
            <a:extLst>
              <a:ext uri="{FF2B5EF4-FFF2-40B4-BE49-F238E27FC236}">
                <a16:creationId xmlns:a16="http://schemas.microsoft.com/office/drawing/2014/main" id="{92133D8E-597D-034F-BB03-E04A02344F33}"/>
              </a:ext>
            </a:extLst>
          </p:cNvPr>
          <p:cNvSpPr txBox="1">
            <a:spLocks/>
          </p:cNvSpPr>
          <p:nvPr/>
        </p:nvSpPr>
        <p:spPr bwMode="auto">
          <a:xfrm>
            <a:off x="431540" y="2354610"/>
            <a:ext cx="8280920"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defRPr/>
            </a:pPr>
            <a:r>
              <a:rPr lang="en-US" altLang="en-US" sz="6600" kern="0" dirty="0">
                <a:solidFill>
                  <a:srgbClr val="F05100"/>
                </a:solidFill>
                <a:latin typeface="Arial" panose="020B0604020202020204" pitchFamily="34" charset="0"/>
                <a:ea typeface="ＭＳ Ｐゴシック" panose="020B0600070205080204" pitchFamily="34" charset="-128"/>
                <a:cs typeface="Arial" panose="020B0604020202020204" pitchFamily="34" charset="0"/>
              </a:rPr>
              <a:t>Reasons for...</a:t>
            </a:r>
          </a:p>
          <a:p>
            <a:pPr>
              <a:spcBef>
                <a:spcPts val="0"/>
              </a:spcBef>
              <a:defRPr/>
            </a:pPr>
            <a:r>
              <a:rPr lang="en-US" altLang="en-US" sz="6600" kern="0" dirty="0">
                <a:solidFill>
                  <a:schemeClr val="accent3">
                    <a:lumMod val="50000"/>
                  </a:schemeClr>
                </a:solidFill>
                <a:latin typeface="Arial" panose="020B0604020202020204" pitchFamily="34" charset="0"/>
                <a:ea typeface="ＭＳ Ｐゴシック" panose="020B0600070205080204" pitchFamily="34" charset="-128"/>
                <a:cs typeface="Arial" panose="020B0604020202020204" pitchFamily="34" charset="0"/>
              </a:rPr>
              <a:t>Facts about…</a:t>
            </a:r>
          </a:p>
          <a:p>
            <a:pPr>
              <a:spcBef>
                <a:spcPts val="0"/>
              </a:spcBef>
              <a:defRPr/>
            </a:pPr>
            <a:r>
              <a:rPr lang="en-US" altLang="en-US" sz="6600" kern="0" dirty="0">
                <a:solidFill>
                  <a:schemeClr val="accent3">
                    <a:lumMod val="50000"/>
                  </a:schemeClr>
                </a:solidFill>
                <a:latin typeface="Arial" panose="020B0604020202020204" pitchFamily="34" charset="0"/>
                <a:ea typeface="ＭＳ Ｐゴシック" panose="020B0600070205080204" pitchFamily="34" charset="-128"/>
                <a:cs typeface="Arial" panose="020B0604020202020204" pitchFamily="34" charset="0"/>
              </a:rPr>
              <a:t>Benefits of…</a:t>
            </a:r>
          </a:p>
        </p:txBody>
      </p:sp>
      <p:sp>
        <p:nvSpPr>
          <p:cNvPr id="6" name="Footer Placeholder 5">
            <a:extLst>
              <a:ext uri="{FF2B5EF4-FFF2-40B4-BE49-F238E27FC236}">
                <a16:creationId xmlns:a16="http://schemas.microsoft.com/office/drawing/2014/main" id="{7C0A393D-F383-9443-A9B3-BE8739E6E1D5}"/>
              </a:ext>
            </a:extLst>
          </p:cNvPr>
          <p:cNvSpPr>
            <a:spLocks noGrp="1"/>
          </p:cNvSpPr>
          <p:nvPr>
            <p:ph type="ftr" sz="quarter" idx="11"/>
          </p:nvPr>
        </p:nvSpPr>
        <p:spPr/>
        <p:txBody>
          <a:bodyPr/>
          <a:lstStyle/>
          <a:p>
            <a:pPr>
              <a:defRPr/>
            </a:pPr>
            <a:r>
              <a:rPr lang="en-US"/>
              <a:t>LITAKos seminaras - 2022 sausio 25</a:t>
            </a:r>
            <a:endParaRPr lang="en-US" dirty="0"/>
          </a:p>
        </p:txBody>
      </p:sp>
    </p:spTree>
    <p:extLst>
      <p:ext uri="{BB962C8B-B14F-4D97-AF65-F5344CB8AC3E}">
        <p14:creationId xmlns:p14="http://schemas.microsoft.com/office/powerpoint/2010/main" val="238423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2744-35FA-0A41-A0F2-61DDBA962111}"/>
              </a:ext>
            </a:extLst>
          </p:cNvPr>
          <p:cNvSpPr>
            <a:spLocks noGrp="1"/>
          </p:cNvSpPr>
          <p:nvPr>
            <p:ph type="title"/>
          </p:nvPr>
        </p:nvSpPr>
        <p:spPr>
          <a:xfrm>
            <a:off x="598578" y="202803"/>
            <a:ext cx="4824536" cy="512875"/>
          </a:xfrm>
          <a:solidFill>
            <a:srgbClr val="FFC000"/>
          </a:solidFill>
        </p:spPr>
        <p:txBody>
          <a:bodyPr/>
          <a:lstStyle/>
          <a:p>
            <a:r>
              <a:rPr lang="en-US" sz="3600" dirty="0">
                <a:solidFill>
                  <a:srgbClr val="F05100"/>
                </a:solidFill>
                <a:latin typeface="Arial" panose="020B0604020202020204" pitchFamily="34" charset="0"/>
                <a:cs typeface="Arial" panose="020B0604020202020204" pitchFamily="34" charset="0"/>
              </a:rPr>
              <a:t> Personal stories</a:t>
            </a:r>
          </a:p>
        </p:txBody>
      </p:sp>
      <p:pic>
        <p:nvPicPr>
          <p:cNvPr id="7" name="Picture 26" descr="man playing electric guitar">
            <a:extLst>
              <a:ext uri="{FF2B5EF4-FFF2-40B4-BE49-F238E27FC236}">
                <a16:creationId xmlns:a16="http://schemas.microsoft.com/office/drawing/2014/main" id="{B30B9701-4F00-7948-9508-BDB2CB400B9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707906" y="896660"/>
            <a:ext cx="2445197" cy="18791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1AA0D2A2-B988-4542-B236-44C8016F6224}"/>
              </a:ext>
            </a:extLst>
          </p:cNvPr>
          <p:cNvSpPr>
            <a:spLocks noChangeArrowheads="1"/>
          </p:cNvSpPr>
          <p:nvPr/>
        </p:nvSpPr>
        <p:spPr bwMode="auto">
          <a:xfrm>
            <a:off x="6472654" y="37338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B0FE509A-199B-E941-92C5-77B29FE83A4E}"/>
              </a:ext>
            </a:extLst>
          </p:cNvPr>
          <p:cNvSpPr>
            <a:spLocks noChangeArrowheads="1"/>
          </p:cNvSpPr>
          <p:nvPr/>
        </p:nvSpPr>
        <p:spPr bwMode="auto">
          <a:xfrm>
            <a:off x="1610245" y="42232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AE338A26-097C-684A-8C1D-1D8A9DAF9187}"/>
              </a:ext>
            </a:extLst>
          </p:cNvPr>
          <p:cNvSpPr/>
          <p:nvPr/>
        </p:nvSpPr>
        <p:spPr>
          <a:xfrm>
            <a:off x="1610245" y="3429000"/>
            <a:ext cx="1513955" cy="830997"/>
          </a:xfrm>
          <a:prstGeom prst="rect">
            <a:avLst/>
          </a:prstGeom>
        </p:spPr>
        <p:txBody>
          <a:bodyPr wrap="square">
            <a:spAutoFit/>
          </a:bodyPr>
          <a:lstStyle/>
          <a:p>
            <a:r>
              <a:rPr lang="en-GB" dirty="0">
                <a:solidFill>
                  <a:schemeClr val="bg1"/>
                </a:solidFill>
                <a:latin typeface="Apple Chancery" panose="03020702040506060504" pitchFamily="66" charset="-79"/>
                <a:cs typeface="Apple Chancery" panose="03020702040506060504" pitchFamily="66" charset="-79"/>
              </a:rPr>
              <a:t>#</a:t>
            </a:r>
            <a:r>
              <a:rPr lang="en-US" dirty="0">
                <a:solidFill>
                  <a:schemeClr val="bg1"/>
                </a:solidFill>
                <a:latin typeface="Apple Chancery" panose="03020702040506060504" pitchFamily="66" charset="-79"/>
                <a:cs typeface="Apple Chancery" panose="03020702040506060504" pitchFamily="66" charset="-79"/>
              </a:rPr>
              <a:t>Curiosity </a:t>
            </a:r>
            <a:r>
              <a:rPr lang="en-GB" dirty="0">
                <a:solidFill>
                  <a:schemeClr val="bg1"/>
                </a:solidFill>
                <a:latin typeface="Apple Chancery" panose="03020702040506060504" pitchFamily="66" charset="-79"/>
                <a:cs typeface="Apple Chancery" panose="03020702040506060504" pitchFamily="66" charset="-79"/>
              </a:rPr>
              <a:t> </a:t>
            </a:r>
            <a:endParaRPr lang="en-US" dirty="0"/>
          </a:p>
        </p:txBody>
      </p:sp>
      <p:pic>
        <p:nvPicPr>
          <p:cNvPr id="13" name="Picture 23" descr="person behind mesh fence">
            <a:extLst>
              <a:ext uri="{FF2B5EF4-FFF2-40B4-BE49-F238E27FC236}">
                <a16:creationId xmlns:a16="http://schemas.microsoft.com/office/drawing/2014/main" id="{9D2EDFC1-0697-D84B-9952-B13CD7189E4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401403" y="5040608"/>
            <a:ext cx="2640107" cy="155782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three person pointing the silver laptop computer">
            <a:extLst>
              <a:ext uri="{FF2B5EF4-FFF2-40B4-BE49-F238E27FC236}">
                <a16:creationId xmlns:a16="http://schemas.microsoft.com/office/drawing/2014/main" id="{2DBA6AEA-13F1-5D43-BC5C-3D62244E03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734" y="968193"/>
            <a:ext cx="2768215" cy="19867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670DDE1-CC1C-1F42-BB0E-9AE5C4DFA051}"/>
              </a:ext>
            </a:extLst>
          </p:cNvPr>
          <p:cNvSpPr/>
          <p:nvPr/>
        </p:nvSpPr>
        <p:spPr>
          <a:xfrm rot="10800000" flipH="1" flipV="1">
            <a:off x="7493953" y="4057557"/>
            <a:ext cx="1876195" cy="461665"/>
          </a:xfrm>
          <a:prstGeom prst="rect">
            <a:avLst/>
          </a:prstGeom>
        </p:spPr>
        <p:txBody>
          <a:bodyPr wrap="square">
            <a:spAutoFit/>
          </a:bodyPr>
          <a:lstStyle/>
          <a:p>
            <a:r>
              <a:rPr lang="en-GB" dirty="0">
                <a:solidFill>
                  <a:srgbClr val="F05100"/>
                </a:solidFill>
                <a:latin typeface="Apple Chancery" panose="03020702040506060504" pitchFamily="66" charset="-79"/>
                <a:cs typeface="Apple Chancery" panose="03020702040506060504" pitchFamily="66" charset="-79"/>
              </a:rPr>
              <a:t> </a:t>
            </a:r>
            <a:endParaRPr lang="en-US" dirty="0"/>
          </a:p>
        </p:txBody>
      </p:sp>
      <p:sp>
        <p:nvSpPr>
          <p:cNvPr id="20" name="Rectangle 19">
            <a:extLst>
              <a:ext uri="{FF2B5EF4-FFF2-40B4-BE49-F238E27FC236}">
                <a16:creationId xmlns:a16="http://schemas.microsoft.com/office/drawing/2014/main" id="{4286AD08-158F-3749-9B2B-19995705B1B1}"/>
              </a:ext>
            </a:extLst>
          </p:cNvPr>
          <p:cNvSpPr/>
          <p:nvPr/>
        </p:nvSpPr>
        <p:spPr>
          <a:xfrm>
            <a:off x="4283968" y="4931972"/>
            <a:ext cx="1840076" cy="830997"/>
          </a:xfrm>
          <a:prstGeom prst="rect">
            <a:avLst/>
          </a:prstGeom>
        </p:spPr>
        <p:txBody>
          <a:bodyPr wrap="square">
            <a:spAutoFit/>
          </a:bodyPr>
          <a:lstStyle/>
          <a:p>
            <a:endParaRPr lang="en-US" dirty="0"/>
          </a:p>
          <a:p>
            <a:endParaRPr lang="en-US" dirty="0"/>
          </a:p>
        </p:txBody>
      </p:sp>
      <p:pic>
        <p:nvPicPr>
          <p:cNvPr id="21" name="Picture 17" descr="person typing on MacBook Pro on brown wooden table during daytime photo">
            <a:extLst>
              <a:ext uri="{FF2B5EF4-FFF2-40B4-BE49-F238E27FC236}">
                <a16:creationId xmlns:a16="http://schemas.microsoft.com/office/drawing/2014/main" id="{A2E94EFA-8E90-2B4B-873A-C267D24A51EC}"/>
              </a:ext>
            </a:extLst>
          </p:cNvPr>
          <p:cNvPicPr>
            <a:picLocks noGrp="1" noChangeAspect="1" noChangeArrowheads="1"/>
          </p:cNvPicPr>
          <p:nvPr>
            <p:ph idx="1"/>
          </p:nvPr>
        </p:nvPicPr>
        <p:blipFill>
          <a:blip r:embed="rId8" r:link="rId9">
            <a:extLst>
              <a:ext uri="{28A0092B-C50C-407E-A947-70E740481C1C}">
                <a14:useLocalDpi xmlns:a14="http://schemas.microsoft.com/office/drawing/2010/main" val="0"/>
              </a:ext>
            </a:extLst>
          </a:blip>
          <a:srcRect/>
          <a:stretch>
            <a:fillRect/>
          </a:stretch>
        </p:blipFill>
        <p:spPr bwMode="auto">
          <a:xfrm flipH="1">
            <a:off x="6883092" y="2699013"/>
            <a:ext cx="1707575" cy="21005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ople standing inside city building">
            <a:extLst>
              <a:ext uri="{FF2B5EF4-FFF2-40B4-BE49-F238E27FC236}">
                <a16:creationId xmlns:a16="http://schemas.microsoft.com/office/drawing/2014/main" id="{F97E8D86-EB79-DE44-8B48-932E7B2646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3112" y="2904927"/>
            <a:ext cx="2848291" cy="18791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woman in orange shirt and blue denim jeans standing in front of black and gray camera">
            <a:extLst>
              <a:ext uri="{FF2B5EF4-FFF2-40B4-BE49-F238E27FC236}">
                <a16:creationId xmlns:a16="http://schemas.microsoft.com/office/drawing/2014/main" id="{813F372B-3758-1F44-B67D-316582765F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1057" y="4999989"/>
            <a:ext cx="2986387" cy="1700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oman sitting while holding tennis racket beside balls">
            <a:extLst>
              <a:ext uri="{FF2B5EF4-FFF2-40B4-BE49-F238E27FC236}">
                <a16:creationId xmlns:a16="http://schemas.microsoft.com/office/drawing/2014/main" id="{8E352997-C75C-B441-AE77-A55717262D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18578" y="3207441"/>
            <a:ext cx="2279592" cy="28553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aked pancakes">
            <a:extLst>
              <a:ext uri="{FF2B5EF4-FFF2-40B4-BE49-F238E27FC236}">
                <a16:creationId xmlns:a16="http://schemas.microsoft.com/office/drawing/2014/main" id="{E20AD8C1-84E5-814B-822D-6C4542338F69}"/>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6883092" y="348424"/>
            <a:ext cx="1740916" cy="210693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95481A9-39E6-2343-8F85-11DB9A49AF0E}"/>
              </a:ext>
            </a:extLst>
          </p:cNvPr>
          <p:cNvSpPr/>
          <p:nvPr/>
        </p:nvSpPr>
        <p:spPr>
          <a:xfrm>
            <a:off x="179512" y="1023119"/>
            <a:ext cx="1728192" cy="461665"/>
          </a:xfrm>
          <a:prstGeom prst="rect">
            <a:avLst/>
          </a:prstGeom>
        </p:spPr>
        <p:txBody>
          <a:bodyPr wrap="square">
            <a:spAutoFit/>
          </a:bodyPr>
          <a:lstStyle/>
          <a:p>
            <a:r>
              <a:rPr lang="en-GB" b="1" dirty="0">
                <a:solidFill>
                  <a:schemeClr val="bg1"/>
                </a:solidFill>
                <a:highlight>
                  <a:srgbClr val="DC8F00"/>
                </a:highlight>
                <a:latin typeface="Apple Chancery" panose="03020702040506060504" pitchFamily="66" charset="-79"/>
                <a:cs typeface="Apple Chancery" panose="03020702040506060504" pitchFamily="66" charset="-79"/>
              </a:rPr>
              <a:t>#</a:t>
            </a:r>
            <a:r>
              <a:rPr lang="en-US" b="1" dirty="0">
                <a:solidFill>
                  <a:schemeClr val="bg1"/>
                </a:solidFill>
                <a:highlight>
                  <a:srgbClr val="DC8F00"/>
                </a:highlight>
                <a:latin typeface="Apple Chancery" panose="03020702040506060504" pitchFamily="66" charset="-79"/>
                <a:cs typeface="Apple Chancery" panose="03020702040506060504" pitchFamily="66" charset="-79"/>
              </a:rPr>
              <a:t>Curiosity  </a:t>
            </a:r>
            <a:endParaRPr lang="en-US" b="1" dirty="0">
              <a:solidFill>
                <a:schemeClr val="bg1"/>
              </a:solidFill>
              <a:highlight>
                <a:srgbClr val="DC8F00"/>
              </a:highlight>
            </a:endParaRPr>
          </a:p>
        </p:txBody>
      </p:sp>
      <p:sp>
        <p:nvSpPr>
          <p:cNvPr id="18" name="Rectangle 17">
            <a:extLst>
              <a:ext uri="{FF2B5EF4-FFF2-40B4-BE49-F238E27FC236}">
                <a16:creationId xmlns:a16="http://schemas.microsoft.com/office/drawing/2014/main" id="{0480F817-54C6-0546-820F-886E8F1EF87D}"/>
              </a:ext>
            </a:extLst>
          </p:cNvPr>
          <p:cNvSpPr/>
          <p:nvPr/>
        </p:nvSpPr>
        <p:spPr>
          <a:xfrm>
            <a:off x="1032015" y="5644943"/>
            <a:ext cx="2036233" cy="461665"/>
          </a:xfrm>
          <a:prstGeom prst="rect">
            <a:avLst/>
          </a:prstGeom>
        </p:spPr>
        <p:txBody>
          <a:bodyPr wrap="square">
            <a:spAutoFit/>
          </a:bodyPr>
          <a:lstStyle/>
          <a:p>
            <a:r>
              <a:rPr lang="en-GB" dirty="0">
                <a:solidFill>
                  <a:schemeClr val="bg1"/>
                </a:solidFill>
                <a:highlight>
                  <a:srgbClr val="DC8F00"/>
                </a:highlight>
                <a:latin typeface="Apple Chancery" panose="03020702040506060504" pitchFamily="66" charset="-79"/>
                <a:cs typeface="Apple Chancery" panose="03020702040506060504" pitchFamily="66" charset="-79"/>
              </a:rPr>
              <a:t>#Perseverance</a:t>
            </a:r>
            <a:endParaRPr lang="en-US" dirty="0">
              <a:highlight>
                <a:srgbClr val="DC8F00"/>
              </a:highlight>
            </a:endParaRPr>
          </a:p>
        </p:txBody>
      </p:sp>
      <p:sp>
        <p:nvSpPr>
          <p:cNvPr id="19" name="Rectangle 18">
            <a:extLst>
              <a:ext uri="{FF2B5EF4-FFF2-40B4-BE49-F238E27FC236}">
                <a16:creationId xmlns:a16="http://schemas.microsoft.com/office/drawing/2014/main" id="{908193A0-DCF2-4C43-815B-60F516BED060}"/>
              </a:ext>
            </a:extLst>
          </p:cNvPr>
          <p:cNvSpPr/>
          <p:nvPr/>
        </p:nvSpPr>
        <p:spPr>
          <a:xfrm>
            <a:off x="3131840" y="6279703"/>
            <a:ext cx="1840076" cy="461665"/>
          </a:xfrm>
          <a:prstGeom prst="rect">
            <a:avLst/>
          </a:prstGeom>
        </p:spPr>
        <p:txBody>
          <a:bodyPr wrap="square">
            <a:spAutoFit/>
          </a:bodyPr>
          <a:lstStyle/>
          <a:p>
            <a:r>
              <a:rPr lang="en-GB" dirty="0">
                <a:solidFill>
                  <a:schemeClr val="bg1"/>
                </a:solidFill>
                <a:highlight>
                  <a:srgbClr val="DC8F00"/>
                </a:highlight>
                <a:latin typeface="Apple Chancery" panose="03020702040506060504" pitchFamily="66" charset="-79"/>
                <a:cs typeface="Apple Chancery" panose="03020702040506060504" pitchFamily="66" charset="-79"/>
              </a:rPr>
              <a:t>#Connection</a:t>
            </a:r>
            <a:endParaRPr lang="en-US" dirty="0">
              <a:highlight>
                <a:srgbClr val="DC8F00"/>
              </a:highlight>
            </a:endParaRPr>
          </a:p>
        </p:txBody>
      </p:sp>
      <p:sp>
        <p:nvSpPr>
          <p:cNvPr id="25" name="Rectangle 24">
            <a:extLst>
              <a:ext uri="{FF2B5EF4-FFF2-40B4-BE49-F238E27FC236}">
                <a16:creationId xmlns:a16="http://schemas.microsoft.com/office/drawing/2014/main" id="{64CE7842-18E2-7948-A694-A5DD42A9EE5F}"/>
              </a:ext>
            </a:extLst>
          </p:cNvPr>
          <p:cNvSpPr/>
          <p:nvPr/>
        </p:nvSpPr>
        <p:spPr>
          <a:xfrm>
            <a:off x="3447720" y="2967335"/>
            <a:ext cx="1268296" cy="461665"/>
          </a:xfrm>
          <a:prstGeom prst="rect">
            <a:avLst/>
          </a:prstGeom>
        </p:spPr>
        <p:txBody>
          <a:bodyPr wrap="none">
            <a:spAutoFit/>
          </a:bodyPr>
          <a:lstStyle/>
          <a:p>
            <a:r>
              <a:rPr lang="en-GB" dirty="0">
                <a:solidFill>
                  <a:schemeClr val="bg1"/>
                </a:solidFill>
                <a:highlight>
                  <a:srgbClr val="DC8F00"/>
                </a:highlight>
                <a:latin typeface="Apple Chancery" panose="03020702040506060504" pitchFamily="66" charset="-79"/>
                <a:cs typeface="Apple Chancery" panose="03020702040506060504" pitchFamily="66" charset="-79"/>
              </a:rPr>
              <a:t>#</a:t>
            </a:r>
            <a:r>
              <a:rPr lang="en-US" dirty="0">
                <a:solidFill>
                  <a:schemeClr val="bg1"/>
                </a:solidFill>
                <a:highlight>
                  <a:srgbClr val="DC8F00"/>
                </a:highlight>
                <a:latin typeface="Apple Chancery" panose="03020702040506060504" pitchFamily="66" charset="-79"/>
                <a:cs typeface="Apple Chancery" panose="03020702040506060504" pitchFamily="66" charset="-79"/>
              </a:rPr>
              <a:t>Utility</a:t>
            </a:r>
            <a:endParaRPr lang="en-US" dirty="0">
              <a:highlight>
                <a:srgbClr val="DC8F00"/>
              </a:highlight>
            </a:endParaRPr>
          </a:p>
        </p:txBody>
      </p:sp>
      <p:sp>
        <p:nvSpPr>
          <p:cNvPr id="26" name="Rectangle 25">
            <a:extLst>
              <a:ext uri="{FF2B5EF4-FFF2-40B4-BE49-F238E27FC236}">
                <a16:creationId xmlns:a16="http://schemas.microsoft.com/office/drawing/2014/main" id="{95A703DA-310A-A940-9F5D-0C6C052D056C}"/>
              </a:ext>
            </a:extLst>
          </p:cNvPr>
          <p:cNvSpPr/>
          <p:nvPr/>
        </p:nvSpPr>
        <p:spPr>
          <a:xfrm rot="10800000" flipV="1">
            <a:off x="7740352" y="5090069"/>
            <a:ext cx="1439240" cy="461665"/>
          </a:xfrm>
          <a:prstGeom prst="rect">
            <a:avLst/>
          </a:prstGeom>
        </p:spPr>
        <p:txBody>
          <a:bodyPr wrap="square">
            <a:spAutoFit/>
          </a:bodyPr>
          <a:lstStyle/>
          <a:p>
            <a:r>
              <a:rPr lang="en-GB" dirty="0">
                <a:solidFill>
                  <a:schemeClr val="bg1"/>
                </a:solidFill>
                <a:highlight>
                  <a:srgbClr val="DC8F00"/>
                </a:highlight>
                <a:latin typeface="Apple Chancery" panose="03020702040506060504" pitchFamily="66" charset="-79"/>
                <a:cs typeface="Apple Chancery" panose="03020702040506060504" pitchFamily="66" charset="-79"/>
              </a:rPr>
              <a:t>#</a:t>
            </a:r>
            <a:r>
              <a:rPr lang="en-GB" dirty="0" err="1">
                <a:solidFill>
                  <a:schemeClr val="bg1"/>
                </a:solidFill>
                <a:highlight>
                  <a:srgbClr val="DC8F00"/>
                </a:highlight>
                <a:latin typeface="Apple Chancery" panose="03020702040506060504" pitchFamily="66" charset="-79"/>
                <a:cs typeface="Apple Chancery" panose="03020702040506060504" pitchFamily="66" charset="-79"/>
              </a:rPr>
              <a:t>Survial</a:t>
            </a:r>
            <a:endParaRPr lang="en-US" dirty="0">
              <a:highlight>
                <a:srgbClr val="DC8F00"/>
              </a:highlight>
            </a:endParaRPr>
          </a:p>
        </p:txBody>
      </p:sp>
      <p:sp>
        <p:nvSpPr>
          <p:cNvPr id="27" name="Rectangle 26">
            <a:extLst>
              <a:ext uri="{FF2B5EF4-FFF2-40B4-BE49-F238E27FC236}">
                <a16:creationId xmlns:a16="http://schemas.microsoft.com/office/drawing/2014/main" id="{2701D603-4829-9548-B017-18654B5AD195}"/>
              </a:ext>
            </a:extLst>
          </p:cNvPr>
          <p:cNvSpPr/>
          <p:nvPr/>
        </p:nvSpPr>
        <p:spPr>
          <a:xfrm>
            <a:off x="3613700" y="943082"/>
            <a:ext cx="1916600" cy="461665"/>
          </a:xfrm>
          <a:prstGeom prst="rect">
            <a:avLst/>
          </a:prstGeom>
        </p:spPr>
        <p:txBody>
          <a:bodyPr wrap="square">
            <a:spAutoFit/>
          </a:bodyPr>
          <a:lstStyle/>
          <a:p>
            <a:r>
              <a:rPr lang="en-GB" dirty="0">
                <a:solidFill>
                  <a:schemeClr val="bg1"/>
                </a:solidFill>
                <a:highlight>
                  <a:srgbClr val="DC8F00"/>
                </a:highlight>
                <a:latin typeface="Apple Chancery" panose="03020702040506060504" pitchFamily="66" charset="-79"/>
                <a:cs typeface="Apple Chancery" panose="03020702040506060504" pitchFamily="66" charset="-79"/>
              </a:rPr>
              <a:t>#Creativity</a:t>
            </a:r>
            <a:endParaRPr lang="en-US" dirty="0"/>
          </a:p>
        </p:txBody>
      </p:sp>
      <p:sp>
        <p:nvSpPr>
          <p:cNvPr id="28" name="Rectangle 27">
            <a:extLst>
              <a:ext uri="{FF2B5EF4-FFF2-40B4-BE49-F238E27FC236}">
                <a16:creationId xmlns:a16="http://schemas.microsoft.com/office/drawing/2014/main" id="{05DE0B6A-B33C-9644-9F0B-1B8239F7C374}"/>
              </a:ext>
            </a:extLst>
          </p:cNvPr>
          <p:cNvSpPr/>
          <p:nvPr/>
        </p:nvSpPr>
        <p:spPr>
          <a:xfrm>
            <a:off x="6784506" y="2031231"/>
            <a:ext cx="2074760" cy="461665"/>
          </a:xfrm>
          <a:prstGeom prst="rect">
            <a:avLst/>
          </a:prstGeom>
        </p:spPr>
        <p:txBody>
          <a:bodyPr wrap="square">
            <a:spAutoFit/>
          </a:bodyPr>
          <a:lstStyle/>
          <a:p>
            <a:r>
              <a:rPr lang="en-GB" dirty="0">
                <a:solidFill>
                  <a:schemeClr val="bg1"/>
                </a:solidFill>
                <a:highlight>
                  <a:srgbClr val="DC8F00"/>
                </a:highlight>
                <a:latin typeface="Apple Chancery" panose="03020702040506060504" pitchFamily="66" charset="-79"/>
                <a:cs typeface="Apple Chancery" panose="03020702040506060504" pitchFamily="66" charset="-79"/>
              </a:rPr>
              <a:t>#Inspiration</a:t>
            </a:r>
            <a:endParaRPr lang="en-US" dirty="0">
              <a:highlight>
                <a:srgbClr val="DC8F00"/>
              </a:highlight>
            </a:endParaRPr>
          </a:p>
        </p:txBody>
      </p:sp>
      <p:sp>
        <p:nvSpPr>
          <p:cNvPr id="29" name="Rectangle 28">
            <a:extLst>
              <a:ext uri="{FF2B5EF4-FFF2-40B4-BE49-F238E27FC236}">
                <a16:creationId xmlns:a16="http://schemas.microsoft.com/office/drawing/2014/main" id="{77A6A866-3C18-E646-9AC3-F4004D12967A}"/>
              </a:ext>
            </a:extLst>
          </p:cNvPr>
          <p:cNvSpPr/>
          <p:nvPr/>
        </p:nvSpPr>
        <p:spPr>
          <a:xfrm>
            <a:off x="7147587" y="2751311"/>
            <a:ext cx="1960917" cy="461665"/>
          </a:xfrm>
          <a:prstGeom prst="rect">
            <a:avLst/>
          </a:prstGeom>
        </p:spPr>
        <p:txBody>
          <a:bodyPr wrap="square">
            <a:spAutoFit/>
          </a:bodyPr>
          <a:lstStyle/>
          <a:p>
            <a:pPr>
              <a:defRPr/>
            </a:pPr>
            <a:r>
              <a:rPr lang="en-GB" dirty="0">
                <a:solidFill>
                  <a:schemeClr val="bg1"/>
                </a:solidFill>
                <a:highlight>
                  <a:srgbClr val="DC8F00"/>
                </a:highlight>
                <a:latin typeface="Apple Chancery" panose="03020702040506060504" pitchFamily="66" charset="-79"/>
                <a:cs typeface="Apple Chancery" panose="03020702040506060504" pitchFamily="66" charset="-79"/>
              </a:rPr>
              <a:t># </a:t>
            </a:r>
            <a:r>
              <a:rPr lang="en-US" b="1" dirty="0">
                <a:solidFill>
                  <a:schemeClr val="bg1"/>
                </a:solidFill>
                <a:highlight>
                  <a:srgbClr val="DC8F00"/>
                </a:highlight>
                <a:latin typeface="APPLE CHANCERY" panose="03020702040506060504" pitchFamily="66" charset="-79"/>
                <a:cs typeface="APPLE CHANCERY" panose="03020702040506060504" pitchFamily="66" charset="-79"/>
              </a:rPr>
              <a:t>Passion</a:t>
            </a:r>
          </a:p>
        </p:txBody>
      </p:sp>
      <p:pic>
        <p:nvPicPr>
          <p:cNvPr id="30" name="Content Placeholder 3">
            <a:extLst>
              <a:ext uri="{FF2B5EF4-FFF2-40B4-BE49-F238E27FC236}">
                <a16:creationId xmlns:a16="http://schemas.microsoft.com/office/drawing/2014/main" id="{08A86EE9-96E3-B441-A0BB-68399E6D7A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bwMode="auto">
          <a:xfrm>
            <a:off x="24806" y="5773791"/>
            <a:ext cx="1090310" cy="104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9B49339A-422C-3247-8A81-5B7D51B3B1D5}"/>
              </a:ext>
            </a:extLst>
          </p:cNvPr>
          <p:cNvSpPr>
            <a:spLocks noGrp="1"/>
          </p:cNvSpPr>
          <p:nvPr>
            <p:ph type="ftr" sz="quarter" idx="11"/>
          </p:nvPr>
        </p:nvSpPr>
        <p:spPr>
          <a:xfrm>
            <a:off x="598579" y="6263500"/>
            <a:ext cx="2533262" cy="457200"/>
          </a:xfrm>
        </p:spPr>
        <p:txBody>
          <a:bodyPr/>
          <a:lstStyle/>
          <a:p>
            <a:pPr>
              <a:defRPr/>
            </a:pPr>
            <a:r>
              <a:rPr lang="en-US" dirty="0" err="1"/>
              <a:t>LITAKos</a:t>
            </a:r>
            <a:r>
              <a:rPr lang="en-US" dirty="0"/>
              <a:t> </a:t>
            </a:r>
            <a:r>
              <a:rPr lang="en-US" dirty="0" err="1"/>
              <a:t>seminaras</a:t>
            </a:r>
            <a:r>
              <a:rPr lang="en-US" dirty="0"/>
              <a:t> – </a:t>
            </a:r>
          </a:p>
          <a:p>
            <a:pPr>
              <a:defRPr/>
            </a:pPr>
            <a:r>
              <a:rPr lang="en-US" dirty="0"/>
              <a:t>2022 </a:t>
            </a:r>
            <a:r>
              <a:rPr lang="en-US" dirty="0" err="1"/>
              <a:t>sausio</a:t>
            </a:r>
            <a:r>
              <a:rPr lang="en-US" dirty="0"/>
              <a:t> 25</a:t>
            </a:r>
          </a:p>
        </p:txBody>
      </p:sp>
    </p:spTree>
    <p:extLst>
      <p:ext uri="{BB962C8B-B14F-4D97-AF65-F5344CB8AC3E}">
        <p14:creationId xmlns:p14="http://schemas.microsoft.com/office/powerpoint/2010/main" val="883120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EFB-6E58-A647-87CF-2AD2337B8838}"/>
              </a:ext>
            </a:extLst>
          </p:cNvPr>
          <p:cNvSpPr>
            <a:spLocks noGrp="1"/>
          </p:cNvSpPr>
          <p:nvPr>
            <p:ph type="title"/>
          </p:nvPr>
        </p:nvSpPr>
        <p:spPr>
          <a:xfrm>
            <a:off x="5121963" y="3212977"/>
            <a:ext cx="3626501" cy="3604054"/>
          </a:xfrm>
        </p:spPr>
        <p:txBody>
          <a:bodyPr anchor="b">
            <a:normAutofit fontScale="90000"/>
          </a:bodyPr>
          <a:lstStyle/>
          <a:p>
            <a:pPr algn="l"/>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r>
              <a:rPr lang="en-GB" sz="3600" dirty="0">
                <a:solidFill>
                  <a:schemeClr val="bg1"/>
                </a:solidFill>
                <a:highlight>
                  <a:srgbClr val="DC8F00"/>
                </a:highlight>
                <a:latin typeface="Apple Chancery" panose="03020702040506060504" pitchFamily="66" charset="-79"/>
                <a:cs typeface="Apple Chancery" panose="03020702040506060504" pitchFamily="66" charset="-79"/>
              </a:rPr>
              <a:t># </a:t>
            </a:r>
            <a:r>
              <a:rPr lang="en-GB" sz="4000" dirty="0">
                <a:solidFill>
                  <a:schemeClr val="bg1"/>
                </a:solidFill>
                <a:highlight>
                  <a:srgbClr val="DC8F00"/>
                </a:highlight>
                <a:latin typeface="Apple Chancery" panose="03020702040506060504" pitchFamily="66" charset="-79"/>
                <a:cs typeface="Apple Chancery" panose="03020702040506060504" pitchFamily="66" charset="-79"/>
              </a:rPr>
              <a:t>Perseverance</a:t>
            </a:r>
            <a:br>
              <a:rPr lang="en-GB" sz="3600" dirty="0">
                <a:solidFill>
                  <a:schemeClr val="bg1"/>
                </a:solidFill>
                <a:highlight>
                  <a:srgbClr val="DC8F00"/>
                </a:highlight>
                <a:latin typeface="Apple Chancery" panose="03020702040506060504" pitchFamily="66" charset="-79"/>
                <a:cs typeface="Apple Chancery" panose="03020702040506060504" pitchFamily="66" charset="-79"/>
              </a:rPr>
            </a:br>
            <a:r>
              <a:rPr lang="en-GB" sz="3600" dirty="0">
                <a:solidFill>
                  <a:schemeClr val="tx1"/>
                </a:solidFill>
                <a:latin typeface="Apple Chancery" panose="03020702040506060504" pitchFamily="66" charset="-79"/>
                <a:cs typeface="Apple Chancery" panose="03020702040506060504" pitchFamily="66" charset="-79"/>
              </a:rPr>
              <a:t>“Becoming multilingual sharpened my brain and reflexes”</a:t>
            </a:r>
            <a:endParaRPr lang="en-US" sz="3600" dirty="0">
              <a:solidFill>
                <a:schemeClr val="tx1"/>
              </a:solidFill>
            </a:endParaRPr>
          </a:p>
        </p:txBody>
      </p:sp>
      <p:pic>
        <p:nvPicPr>
          <p:cNvPr id="5" name="Picture 2" descr="woman sitting while holding tennis racket beside balls">
            <a:extLst>
              <a:ext uri="{FF2B5EF4-FFF2-40B4-BE49-F238E27FC236}">
                <a16:creationId xmlns:a16="http://schemas.microsoft.com/office/drawing/2014/main" id="{635A26DD-127E-F84E-923D-7AE1AAE86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44" r="-4" b="37891"/>
          <a:stretch/>
        </p:blipFill>
        <p:spPr bwMode="auto">
          <a:xfrm flipH="1">
            <a:off x="1239646" y="3960964"/>
            <a:ext cx="3620386" cy="2780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baked pancakes">
            <a:extLst>
              <a:ext uri="{FF2B5EF4-FFF2-40B4-BE49-F238E27FC236}">
                <a16:creationId xmlns:a16="http://schemas.microsoft.com/office/drawing/2014/main" id="{3846FD9D-18F4-9142-A271-7A05280670D7}"/>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10931" r="3" b="3"/>
          <a:stretch>
            <a:fillRect/>
          </a:stretch>
        </p:blipFill>
        <p:spPr bwMode="auto">
          <a:xfrm>
            <a:off x="4427984" y="188640"/>
            <a:ext cx="2715820" cy="2923196"/>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9">
            <a:extLst>
              <a:ext uri="{FF2B5EF4-FFF2-40B4-BE49-F238E27FC236}">
                <a16:creationId xmlns:a16="http://schemas.microsoft.com/office/drawing/2014/main" id="{572FF68E-26EA-49E7-AC58-1E8E085A45AF}"/>
              </a:ext>
            </a:extLst>
          </p:cNvPr>
          <p:cNvSpPr>
            <a:spLocks noGrp="1"/>
          </p:cNvSpPr>
          <p:nvPr>
            <p:ph idx="1"/>
          </p:nvPr>
        </p:nvSpPr>
        <p:spPr>
          <a:xfrm>
            <a:off x="487556" y="578494"/>
            <a:ext cx="4634407" cy="2448272"/>
          </a:xfrm>
        </p:spPr>
        <p:txBody>
          <a:bodyPr>
            <a:normAutofit/>
          </a:bodyPr>
          <a:lstStyle/>
          <a:p>
            <a:pPr marL="0" indent="0">
              <a:buNone/>
            </a:pPr>
            <a:r>
              <a:rPr lang="en-GB" sz="3600" dirty="0">
                <a:solidFill>
                  <a:schemeClr val="bg1"/>
                </a:solidFill>
                <a:highlight>
                  <a:srgbClr val="DC8F00"/>
                </a:highlight>
                <a:latin typeface="Apple Chancery" panose="03020702040506060504" pitchFamily="66" charset="-79"/>
                <a:cs typeface="Apple Chancery" panose="03020702040506060504" pitchFamily="66" charset="-79"/>
              </a:rPr>
              <a:t>#Inspiration</a:t>
            </a:r>
          </a:p>
          <a:p>
            <a:pPr marL="0" indent="0">
              <a:buNone/>
            </a:pPr>
            <a:r>
              <a:rPr lang="en-GB" dirty="0">
                <a:latin typeface="Apple Chancery" panose="03020702040506060504" pitchFamily="66" charset="-79"/>
                <a:cs typeface="Apple Chancery" panose="03020702040506060504" pitchFamily="66" charset="-79"/>
              </a:rPr>
              <a:t>“The flavour and the language are linked”</a:t>
            </a:r>
            <a:endParaRPr lang="en-US" dirty="0"/>
          </a:p>
          <a:p>
            <a:endParaRPr lang="en-US" sz="1700" dirty="0"/>
          </a:p>
        </p:txBody>
      </p:sp>
      <p:pic>
        <p:nvPicPr>
          <p:cNvPr id="9" name="Content Placeholder 3">
            <a:extLst>
              <a:ext uri="{FF2B5EF4-FFF2-40B4-BE49-F238E27FC236}">
                <a16:creationId xmlns:a16="http://schemas.microsoft.com/office/drawing/2014/main" id="{F87CD3F9-A215-4E46-96FB-0EDD5C4C6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4806" y="5773791"/>
            <a:ext cx="1090310" cy="104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B52125EB-CB83-7047-B8BB-452B1377E483}"/>
              </a:ext>
            </a:extLst>
          </p:cNvPr>
          <p:cNvSpPr>
            <a:spLocks noGrp="1"/>
          </p:cNvSpPr>
          <p:nvPr>
            <p:ph type="ftr" sz="quarter" idx="11"/>
          </p:nvPr>
        </p:nvSpPr>
        <p:spPr>
          <a:xfrm>
            <a:off x="1608851" y="6307324"/>
            <a:ext cx="3251181" cy="457200"/>
          </a:xfrm>
        </p:spPr>
        <p:txBody>
          <a:bodyPr/>
          <a:lstStyle/>
          <a:p>
            <a:pPr>
              <a:defRPr/>
            </a:pPr>
            <a:r>
              <a:rPr lang="en-US" dirty="0" err="1">
                <a:solidFill>
                  <a:schemeClr val="bg1"/>
                </a:solidFill>
              </a:rPr>
              <a:t>LITAKos</a:t>
            </a:r>
            <a:r>
              <a:rPr lang="en-US" dirty="0">
                <a:solidFill>
                  <a:schemeClr val="bg1"/>
                </a:solidFill>
              </a:rPr>
              <a:t> </a:t>
            </a:r>
            <a:r>
              <a:rPr lang="en-US" dirty="0" err="1">
                <a:solidFill>
                  <a:schemeClr val="bg1"/>
                </a:solidFill>
              </a:rPr>
              <a:t>seminaras</a:t>
            </a:r>
            <a:r>
              <a:rPr lang="en-US" dirty="0">
                <a:solidFill>
                  <a:schemeClr val="bg1"/>
                </a:solidFill>
              </a:rPr>
              <a:t> - 2022 </a:t>
            </a:r>
            <a:r>
              <a:rPr lang="en-US" dirty="0" err="1">
                <a:solidFill>
                  <a:schemeClr val="bg1"/>
                </a:solidFill>
              </a:rPr>
              <a:t>sausio</a:t>
            </a:r>
            <a:r>
              <a:rPr lang="en-US" dirty="0">
                <a:solidFill>
                  <a:schemeClr val="bg1"/>
                </a:solidFill>
              </a:rPr>
              <a:t> 25</a:t>
            </a: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4486FAFB-E36B-0343-AB7E-C5E317EB336D}"/>
                  </a:ext>
                </a:extLst>
              </p14:cNvPr>
              <p14:cNvContentPartPr/>
              <p14:nvPr/>
            </p14:nvContentPartPr>
            <p14:xfrm>
              <a:off x="3701715" y="2897227"/>
              <a:ext cx="360" cy="360"/>
            </p14:xfrm>
          </p:contentPart>
        </mc:Choice>
        <mc:Fallback xmlns="">
          <p:pic>
            <p:nvPicPr>
              <p:cNvPr id="3" name="Ink 2">
                <a:extLst>
                  <a:ext uri="{FF2B5EF4-FFF2-40B4-BE49-F238E27FC236}">
                    <a16:creationId xmlns:a16="http://schemas.microsoft.com/office/drawing/2014/main" id="{4486FAFB-E36B-0343-AB7E-C5E317EB336D}"/>
                  </a:ext>
                </a:extLst>
              </p:cNvPr>
              <p:cNvPicPr/>
              <p:nvPr/>
            </p:nvPicPr>
            <p:blipFill>
              <a:blip r:embed="rId8"/>
              <a:stretch>
                <a:fillRect/>
              </a:stretch>
            </p:blipFill>
            <p:spPr>
              <a:xfrm>
                <a:off x="3693075" y="2888227"/>
                <a:ext cx="18000" cy="18000"/>
              </a:xfrm>
              <a:prstGeom prst="rect">
                <a:avLst/>
              </a:prstGeom>
            </p:spPr>
          </p:pic>
        </mc:Fallback>
      </mc:AlternateContent>
    </p:spTree>
    <p:extLst>
      <p:ext uri="{BB962C8B-B14F-4D97-AF65-F5344CB8AC3E}">
        <p14:creationId xmlns:p14="http://schemas.microsoft.com/office/powerpoint/2010/main" val="382324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010C4820-821A-0941-93E8-B7881DDFD469}"/>
              </a:ext>
            </a:extLst>
          </p:cNvPr>
          <p:cNvPicPr>
            <a:picLocks noChangeAspect="1"/>
          </p:cNvPicPr>
          <p:nvPr/>
        </p:nvPicPr>
        <p:blipFill rotWithShape="1">
          <a:blip r:embed="rId3">
            <a:extLst>
              <a:ext uri="{28A0092B-C50C-407E-A947-70E740481C1C}">
                <a14:useLocalDpi xmlns:a14="http://schemas.microsoft.com/office/drawing/2010/main" val="0"/>
              </a:ext>
            </a:extLst>
          </a:blip>
          <a:srcRect r="29077"/>
          <a:stretch/>
        </p:blipFill>
        <p:spPr>
          <a:xfrm rot="5400000">
            <a:off x="197116" y="-197116"/>
            <a:ext cx="6858000" cy="7252232"/>
          </a:xfrm>
          <a:prstGeom prst="rect">
            <a:avLst/>
          </a:prstGeom>
        </p:spPr>
      </p:pic>
      <p:sp>
        <p:nvSpPr>
          <p:cNvPr id="39"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33">
            <a:extLst>
              <a:ext uri="{FF2B5EF4-FFF2-40B4-BE49-F238E27FC236}">
                <a16:creationId xmlns:a16="http://schemas.microsoft.com/office/drawing/2014/main" id="{B26802C4-796E-446D-911E-1B17912443B6}"/>
              </a:ext>
            </a:extLst>
          </p:cNvPr>
          <p:cNvSpPr>
            <a:spLocks noGrp="1"/>
          </p:cNvSpPr>
          <p:nvPr>
            <p:ph idx="1"/>
          </p:nvPr>
        </p:nvSpPr>
        <p:spPr>
          <a:xfrm>
            <a:off x="6444209" y="1844825"/>
            <a:ext cx="2448271" cy="3600400"/>
          </a:xfrm>
        </p:spPr>
        <p:txBody>
          <a:bodyPr>
            <a:normAutofit/>
          </a:bodyPr>
          <a:lstStyle/>
          <a:p>
            <a:pPr marL="0" indent="0" algn="ctr">
              <a:buNone/>
            </a:pPr>
            <a:r>
              <a:rPr lang="en-US" sz="4500" dirty="0">
                <a:solidFill>
                  <a:srgbClr val="00B050"/>
                </a:solidFill>
                <a:latin typeface="Arial" panose="020B0604020202020204" pitchFamily="34" charset="0"/>
                <a:cs typeface="Arial" panose="020B0604020202020204" pitchFamily="34" charset="0"/>
              </a:rPr>
              <a:t>On our journe</a:t>
            </a:r>
            <a:r>
              <a:rPr lang="en-US" sz="4400" dirty="0">
                <a:solidFill>
                  <a:srgbClr val="00B050"/>
                </a:solidFill>
                <a:latin typeface="Arial" panose="020B0604020202020204" pitchFamily="34" charset="0"/>
                <a:cs typeface="Arial" panose="020B0604020202020204" pitchFamily="34" charset="0"/>
              </a:rPr>
              <a:t>y…</a:t>
            </a:r>
          </a:p>
        </p:txBody>
      </p:sp>
      <p:sp>
        <p:nvSpPr>
          <p:cNvPr id="4" name="Footer Placeholder 3">
            <a:extLst>
              <a:ext uri="{FF2B5EF4-FFF2-40B4-BE49-F238E27FC236}">
                <a16:creationId xmlns:a16="http://schemas.microsoft.com/office/drawing/2014/main" id="{FBBEB45D-DF70-754D-BF3A-5CEE100B9703}"/>
              </a:ext>
            </a:extLst>
          </p:cNvPr>
          <p:cNvSpPr>
            <a:spLocks noGrp="1"/>
          </p:cNvSpPr>
          <p:nvPr>
            <p:ph type="ftr" sz="quarter" idx="11"/>
          </p:nvPr>
        </p:nvSpPr>
        <p:spPr>
          <a:xfrm>
            <a:off x="5796136" y="6176963"/>
            <a:ext cx="3345576" cy="681037"/>
          </a:xfrm>
        </p:spPr>
        <p:txBody>
          <a:bodyPr vert="horz" lIns="91440" tIns="45720" rIns="91440" bIns="45720" rtlCol="0">
            <a:noAutofit/>
          </a:bodyPr>
          <a:lstStyle/>
          <a:p>
            <a:pPr>
              <a:spcAft>
                <a:spcPts val="600"/>
              </a:spcAft>
              <a:defRPr/>
            </a:pPr>
            <a:r>
              <a:rPr lang="en-US">
                <a:latin typeface="+mn-lt"/>
                <a:cs typeface="+mn-cs"/>
              </a:rPr>
              <a:t>LITAKos seminaras - 2022 sausio 25</a:t>
            </a:r>
            <a:endParaRPr lang="en-US" kern="1200" dirty="0">
              <a:solidFill>
                <a:srgbClr val="FFFFFF"/>
              </a:solidFill>
              <a:latin typeface="+mn-lt"/>
              <a:ea typeface="+mn-ea"/>
              <a:cs typeface="+mn-cs"/>
            </a:endParaRPr>
          </a:p>
        </p:txBody>
      </p:sp>
    </p:spTree>
    <p:extLst>
      <p:ext uri="{BB962C8B-B14F-4D97-AF65-F5344CB8AC3E}">
        <p14:creationId xmlns:p14="http://schemas.microsoft.com/office/powerpoint/2010/main" val="1160341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098" name="Picture 2" descr="A body of water with hills in the background&#10;&#10;Description automatically generated with medium confidence">
            <a:extLst>
              <a:ext uri="{FF2B5EF4-FFF2-40B4-BE49-F238E27FC236}">
                <a16:creationId xmlns:a16="http://schemas.microsoft.com/office/drawing/2014/main" id="{E168034B-08C1-CD4F-848E-458259B405CC}"/>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7750" r="1177" b="1"/>
          <a:stretch/>
        </p:blipFill>
        <p:spPr bwMode="auto">
          <a:xfrm>
            <a:off x="0" y="175336"/>
            <a:ext cx="8892479" cy="6783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A4F0ADB-C0AF-EC47-857A-8F3E9513BD89}"/>
              </a:ext>
            </a:extLst>
          </p:cNvPr>
          <p:cNvSpPr>
            <a:spLocks noGrp="1" noChangeArrowheads="1"/>
          </p:cNvSpPr>
          <p:nvPr>
            <p:ph type="title"/>
          </p:nvPr>
        </p:nvSpPr>
        <p:spPr bwMode="auto">
          <a:xfrm>
            <a:off x="323528" y="908721"/>
            <a:ext cx="8424936" cy="7841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fontScale="90000"/>
          </a:bodyPr>
          <a:lstStyle/>
          <a:p>
            <a:pPr marL="0" marR="0" lvl="0" indent="0" algn="l" eaLnBrk="1" fontAlgn="base" hangingPunct="1">
              <a:lnSpc>
                <a:spcPct val="90000"/>
              </a:lnSpc>
              <a:spcAft>
                <a:spcPct val="0"/>
              </a:spcAft>
              <a:buClrTx/>
              <a:buSzTx/>
              <a:tabLst/>
            </a:pPr>
            <a:r>
              <a:rPr kumimoji="0" lang="en-US" altLang="en-US" sz="4500" b="0" i="1" u="none" strike="noStrike" kern="1200" cap="none" normalizeH="0" baseline="0" dirty="0">
                <a:ln>
                  <a:noFill/>
                </a:ln>
                <a:solidFill>
                  <a:srgbClr val="FFFFFF"/>
                </a:solidFill>
                <a:effectLst/>
                <a:latin typeface="APPLE CHANCERY" panose="03020702040506060504" pitchFamily="66" charset="-79"/>
                <a:ea typeface="+mj-ea"/>
                <a:cs typeface="APPLE CHANCERY" panose="03020702040506060504" pitchFamily="66" charset="-79"/>
              </a:rPr>
              <a:t>Ant </a:t>
            </a:r>
            <a:r>
              <a:rPr kumimoji="0" lang="en-US" altLang="en-US" sz="4500" b="0" i="1" u="none" strike="noStrike" kern="1200" cap="none" normalizeH="0" baseline="0" dirty="0" err="1">
                <a:ln>
                  <a:noFill/>
                </a:ln>
                <a:solidFill>
                  <a:srgbClr val="FFFFFF"/>
                </a:solidFill>
                <a:effectLst/>
                <a:latin typeface="APPLE CHANCERY" panose="03020702040506060504" pitchFamily="66" charset="-79"/>
                <a:ea typeface="+mj-ea"/>
                <a:cs typeface="APPLE CHANCERY" panose="03020702040506060504" pitchFamily="66" charset="-79"/>
              </a:rPr>
              <a:t>ežero</a:t>
            </a:r>
            <a:r>
              <a:rPr kumimoji="0" lang="en-US" altLang="en-US" sz="4500" b="0" i="1" u="none" strike="noStrike" kern="1200" cap="none" normalizeH="0" baseline="0" dirty="0">
                <a:ln>
                  <a:noFill/>
                </a:ln>
                <a:solidFill>
                  <a:srgbClr val="FFFFFF"/>
                </a:solidFill>
                <a:effectLst/>
                <a:latin typeface="APPLE CHANCERY" panose="03020702040506060504" pitchFamily="66" charset="-79"/>
                <a:ea typeface="+mj-ea"/>
                <a:cs typeface="APPLE CHANCERY" panose="03020702040506060504" pitchFamily="66" charset="-79"/>
              </a:rPr>
              <a:t> </a:t>
            </a:r>
            <a:r>
              <a:rPr kumimoji="0" lang="en-US" altLang="en-US" sz="4500" b="0" i="1" u="none" strike="noStrike" kern="1200" cap="none" normalizeH="0" baseline="0" dirty="0" err="1">
                <a:ln>
                  <a:noFill/>
                </a:ln>
                <a:solidFill>
                  <a:srgbClr val="FFFFFF"/>
                </a:solidFill>
                <a:effectLst/>
                <a:latin typeface="APPLE CHANCERY" panose="03020702040506060504" pitchFamily="66" charset="-79"/>
                <a:ea typeface="+mj-ea"/>
                <a:cs typeface="APPLE CHANCERY" panose="03020702040506060504" pitchFamily="66" charset="-79"/>
              </a:rPr>
              <a:t>keturių</a:t>
            </a:r>
            <a:r>
              <a:rPr kumimoji="0" lang="en-US" altLang="en-US" sz="4500" b="0" i="1" u="none" strike="noStrike" kern="1200" cap="none" normalizeH="0" baseline="0" dirty="0">
                <a:ln>
                  <a:noFill/>
                </a:ln>
                <a:solidFill>
                  <a:srgbClr val="FFFFFF"/>
                </a:solidFill>
                <a:effectLst/>
                <a:latin typeface="APPLE CHANCERY" panose="03020702040506060504" pitchFamily="66" charset="-79"/>
                <a:ea typeface="+mj-ea"/>
                <a:cs typeface="APPLE CHANCERY" panose="03020702040506060504" pitchFamily="66" charset="-79"/>
              </a:rPr>
              <a:t> </a:t>
            </a:r>
            <a:r>
              <a:rPr kumimoji="0" lang="en-US" altLang="en-US" sz="4500" b="0" i="1" u="none" strike="noStrike" kern="1200" cap="none" normalizeH="0" baseline="0" dirty="0" err="1">
                <a:ln>
                  <a:noFill/>
                </a:ln>
                <a:solidFill>
                  <a:srgbClr val="FFFFFF"/>
                </a:solidFill>
                <a:effectLst/>
                <a:latin typeface="APPLE CHANCERY" panose="03020702040506060504" pitchFamily="66" charset="-79"/>
                <a:ea typeface="+mj-ea"/>
                <a:cs typeface="APPLE CHANCERY" panose="03020702040506060504" pitchFamily="66" charset="-79"/>
              </a:rPr>
              <a:t>kantonų</a:t>
            </a:r>
            <a:r>
              <a:rPr kumimoji="0" lang="en-US" altLang="en-US" sz="4500" b="0" i="0" u="none" strike="noStrike" kern="1200" cap="none" normalizeH="0" baseline="0" dirty="0">
                <a:ln>
                  <a:noFill/>
                </a:ln>
                <a:solidFill>
                  <a:srgbClr val="FFFFFF"/>
                </a:solidFill>
                <a:effectLst/>
                <a:latin typeface="Apple Chancery" panose="03020702040506060504" pitchFamily="66" charset="-79"/>
                <a:ea typeface="+mj-ea"/>
                <a:cs typeface="Apple Chancery" panose="03020702040506060504" pitchFamily="66" charset="-79"/>
              </a:rPr>
              <a:t> </a:t>
            </a:r>
            <a:r>
              <a:rPr lang="en-US" altLang="en-US" sz="4500" kern="1200" dirty="0">
                <a:solidFill>
                  <a:srgbClr val="FFFFFF"/>
                </a:solidFill>
                <a:latin typeface="Apple Chancery" panose="03020702040506060504" pitchFamily="66" charset="-79"/>
                <a:ea typeface="+mj-ea"/>
                <a:cs typeface="Apple Chancery" panose="03020702040506060504" pitchFamily="66" charset="-79"/>
              </a:rPr>
              <a:t>- </a:t>
            </a:r>
            <a:r>
              <a:rPr kumimoji="0" lang="en-US" altLang="en-US" sz="4500" b="0" i="0" u="none" strike="noStrike" kern="1200" cap="none" normalizeH="0" baseline="0" dirty="0" err="1">
                <a:ln>
                  <a:noFill/>
                </a:ln>
                <a:solidFill>
                  <a:srgbClr val="FFFFFF"/>
                </a:solidFill>
                <a:effectLst/>
                <a:latin typeface="Apple Chancery" panose="03020702040506060504" pitchFamily="66" charset="-79"/>
                <a:ea typeface="+mj-ea"/>
                <a:cs typeface="Apple Chancery" panose="03020702040506060504" pitchFamily="66" charset="-79"/>
              </a:rPr>
              <a:t>Maironis</a:t>
            </a:r>
            <a:endParaRPr kumimoji="0" lang="en-US" altLang="en-US" sz="4500" b="0" i="0" u="none" strike="noStrike" kern="1200" cap="none" normalizeH="0" baseline="0" dirty="0">
              <a:ln>
                <a:noFill/>
              </a:ln>
              <a:solidFill>
                <a:srgbClr val="FFFFFF"/>
              </a:solidFill>
              <a:effectLst/>
              <a:latin typeface="Apple Chancery" panose="03020702040506060504" pitchFamily="66" charset="-79"/>
              <a:ea typeface="+mj-ea"/>
              <a:cs typeface="Apple Chancery" panose="03020702040506060504" pitchFamily="66" charset="-79"/>
            </a:endParaRPr>
          </a:p>
        </p:txBody>
      </p:sp>
      <p:sp>
        <p:nvSpPr>
          <p:cNvPr id="7" name="Rectangle 3">
            <a:extLst>
              <a:ext uri="{FF2B5EF4-FFF2-40B4-BE49-F238E27FC236}">
                <a16:creationId xmlns:a16="http://schemas.microsoft.com/office/drawing/2014/main" id="{17AFDBF9-FF00-334A-9362-C7F9F5FDA219}"/>
              </a:ext>
            </a:extLst>
          </p:cNvPr>
          <p:cNvSpPr>
            <a:spLocks noGrp="1" noChangeArrowheads="1"/>
          </p:cNvSpPr>
          <p:nvPr>
            <p:ph idx="1"/>
          </p:nvPr>
        </p:nvSpPr>
        <p:spPr bwMode="auto">
          <a:xfrm>
            <a:off x="251520" y="1874467"/>
            <a:ext cx="8640959" cy="43453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endParaRPr lang="en-GB" sz="2400" kern="1200" dirty="0">
              <a:latin typeface="Apple Chancery" panose="03020702040506060504" pitchFamily="66" charset="-79"/>
              <a:cs typeface="Apple Chancery" panose="03020702040506060504" pitchFamily="66" charset="-79"/>
            </a:endParaRPr>
          </a:p>
          <a:p>
            <a:pPr marL="0" indent="0">
              <a:buNone/>
            </a:pPr>
            <a:r>
              <a:rPr lang="en-GB" sz="2400" kern="1200" dirty="0" err="1">
                <a:solidFill>
                  <a:srgbClr val="00B0F0"/>
                </a:solidFill>
                <a:latin typeface="Apple Chancery" panose="03020702040506060504" pitchFamily="66" charset="-79"/>
                <a:cs typeface="Apple Chancery" panose="03020702040506060504" pitchFamily="66" charset="-79"/>
              </a:rPr>
              <a:t>Ežero</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skaisčios</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bangos</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liūliavo</a:t>
            </a:r>
            <a:r>
              <a:rPr lang="en-GB" sz="2400" kern="1200" dirty="0">
                <a:solidFill>
                  <a:srgbClr val="00B0F0"/>
                </a:solidFill>
                <a:latin typeface="Apple Chancery" panose="03020702040506060504" pitchFamily="66" charset="-79"/>
                <a:cs typeface="Apple Chancery" panose="03020702040506060504" pitchFamily="66" charset="-79"/>
              </a:rPr>
              <a:t> </a:t>
            </a:r>
          </a:p>
          <a:p>
            <a:pPr marL="0" indent="0">
              <a:buNone/>
            </a:pPr>
            <a:r>
              <a:rPr lang="en-GB" sz="2400" kern="1200" dirty="0" err="1">
                <a:solidFill>
                  <a:schemeClr val="accent2">
                    <a:lumMod val="20000"/>
                    <a:lumOff val="80000"/>
                  </a:schemeClr>
                </a:solidFill>
                <a:latin typeface="Apple Chancery" panose="03020702040506060504" pitchFamily="66" charset="-79"/>
                <a:cs typeface="Apple Chancery" panose="03020702040506060504" pitchFamily="66" charset="-79"/>
              </a:rPr>
              <a:t>Žaliu</a:t>
            </a:r>
            <a:r>
              <a:rPr lang="en-GB" sz="2400" kern="1200" dirty="0">
                <a:solidFill>
                  <a:schemeClr val="accent2">
                    <a:lumMod val="20000"/>
                    <a:lumOff val="80000"/>
                  </a:schemeClr>
                </a:solidFill>
                <a:latin typeface="Apple Chancery" panose="03020702040506060504" pitchFamily="66" charset="-79"/>
                <a:cs typeface="Apple Chancery" panose="03020702040506060504" pitchFamily="66" charset="-79"/>
              </a:rPr>
              <a:t> </a:t>
            </a:r>
            <a:r>
              <a:rPr lang="en-GB" sz="2400" kern="1200" dirty="0" err="1">
                <a:solidFill>
                  <a:schemeClr val="accent2">
                    <a:lumMod val="20000"/>
                    <a:lumOff val="80000"/>
                  </a:schemeClr>
                </a:solidFill>
                <a:latin typeface="Apple Chancery" panose="03020702040506060504" pitchFamily="66" charset="-79"/>
                <a:cs typeface="Apple Chancery" panose="03020702040506060504" pitchFamily="66" charset="-79"/>
              </a:rPr>
              <a:t>smaragdu</a:t>
            </a:r>
            <a:r>
              <a:rPr lang="en-GB" sz="2400" kern="1200" dirty="0">
                <a:solidFill>
                  <a:schemeClr val="accent2">
                    <a:lumMod val="20000"/>
                    <a:lumOff val="80000"/>
                  </a:schemeClr>
                </a:solidFill>
                <a:latin typeface="Apple Chancery" panose="03020702040506060504" pitchFamily="66" charset="-79"/>
                <a:cs typeface="Apple Chancery" panose="03020702040506060504" pitchFamily="66" charset="-79"/>
              </a:rPr>
              <a:t>;</a:t>
            </a:r>
          </a:p>
          <a:p>
            <a:pPr marL="0" indent="0">
              <a:buNone/>
            </a:pPr>
            <a:r>
              <a:rPr lang="en-GB" sz="2400" kern="1200" dirty="0" err="1">
                <a:solidFill>
                  <a:srgbClr val="00B0F0"/>
                </a:solidFill>
                <a:latin typeface="Apple Chancery" panose="03020702040506060504" pitchFamily="66" charset="-79"/>
                <a:cs typeface="Apple Chancery" panose="03020702040506060504" pitchFamily="66" charset="-79"/>
              </a:rPr>
              <a:t>Laivą</a:t>
            </a:r>
            <a:r>
              <a:rPr lang="en-GB" sz="2400" kern="1200" dirty="0">
                <a:solidFill>
                  <a:srgbClr val="00B0F0"/>
                </a:solidFill>
                <a:latin typeface="Apple Chancery" panose="03020702040506060504" pitchFamily="66" charset="-79"/>
                <a:cs typeface="Apple Chancery" panose="03020702040506060504" pitchFamily="66" charset="-79"/>
              </a:rPr>
              <a:t> be </a:t>
            </a:r>
            <a:r>
              <a:rPr lang="en-GB" sz="2400" kern="1200" dirty="0" err="1">
                <a:solidFill>
                  <a:srgbClr val="00B0F0"/>
                </a:solidFill>
                <a:latin typeface="Apple Chancery" panose="03020702040506060504" pitchFamily="66" charset="-79"/>
                <a:cs typeface="Apple Chancery" panose="03020702040506060504" pitchFamily="66" charset="-79"/>
              </a:rPr>
              <a:t>irklo</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varė</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lingavo</a:t>
            </a:r>
            <a:r>
              <a:rPr lang="en-GB" sz="2400" kern="1200" dirty="0">
                <a:solidFill>
                  <a:srgbClr val="00B0F0"/>
                </a:solidFill>
                <a:latin typeface="Apple Chancery" panose="03020702040506060504" pitchFamily="66" charset="-79"/>
                <a:cs typeface="Apple Chancery" panose="03020702040506060504" pitchFamily="66" charset="-79"/>
              </a:rPr>
              <a:t> </a:t>
            </a:r>
          </a:p>
          <a:p>
            <a:pPr marL="0" indent="0">
              <a:buNone/>
            </a:pPr>
            <a:r>
              <a:rPr lang="en-GB" sz="2400" kern="1200" dirty="0" err="1">
                <a:solidFill>
                  <a:srgbClr val="00B0F0"/>
                </a:solidFill>
                <a:latin typeface="Apple Chancery" panose="03020702040506060504" pitchFamily="66" charset="-79"/>
                <a:cs typeface="Apple Chancery" panose="03020702040506060504" pitchFamily="66" charset="-79"/>
              </a:rPr>
              <a:t>Vėsos</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dvelkimu</a:t>
            </a:r>
            <a:r>
              <a:rPr lang="en-GB" sz="2400" kern="1200" dirty="0">
                <a:solidFill>
                  <a:srgbClr val="00B0F0"/>
                </a:solidFill>
                <a:latin typeface="Apple Chancery" panose="03020702040506060504" pitchFamily="66" charset="-79"/>
                <a:cs typeface="Apple Chancery" panose="03020702040506060504" pitchFamily="66" charset="-79"/>
              </a:rPr>
              <a:t>. </a:t>
            </a:r>
          </a:p>
          <a:p>
            <a:pPr marL="0" indent="0" algn="r">
              <a:buNone/>
            </a:pPr>
            <a:r>
              <a:rPr lang="en-GB" sz="2400" kern="1200" dirty="0" err="1">
                <a:solidFill>
                  <a:schemeClr val="accent2">
                    <a:lumMod val="20000"/>
                    <a:lumOff val="80000"/>
                  </a:schemeClr>
                </a:solidFill>
                <a:latin typeface="Apple Chancery" panose="03020702040506060504" pitchFamily="66" charset="-79"/>
                <a:cs typeface="Apple Chancery" panose="03020702040506060504" pitchFamily="66" charset="-79"/>
              </a:rPr>
              <a:t>Saulė</a:t>
            </a:r>
            <a:r>
              <a:rPr lang="en-GB" sz="2400" kern="1200" dirty="0">
                <a:solidFill>
                  <a:schemeClr val="accent2">
                    <a:lumMod val="20000"/>
                    <a:lumOff val="80000"/>
                  </a:schemeClr>
                </a:solidFill>
                <a:latin typeface="Apple Chancery" panose="03020702040506060504" pitchFamily="66" charset="-79"/>
                <a:cs typeface="Apple Chancery" panose="03020702040506060504" pitchFamily="66" charset="-79"/>
              </a:rPr>
              <a:t> </a:t>
            </a:r>
            <a:r>
              <a:rPr lang="en-GB" sz="2400" kern="1200" dirty="0" err="1">
                <a:solidFill>
                  <a:schemeClr val="accent2">
                    <a:lumMod val="20000"/>
                    <a:lumOff val="80000"/>
                  </a:schemeClr>
                </a:solidFill>
                <a:latin typeface="Apple Chancery" panose="03020702040506060504" pitchFamily="66" charset="-79"/>
                <a:cs typeface="Apple Chancery" panose="03020702040506060504" pitchFamily="66" charset="-79"/>
              </a:rPr>
              <a:t>už</a:t>
            </a:r>
            <a:r>
              <a:rPr lang="en-GB" sz="2400" kern="1200" dirty="0">
                <a:solidFill>
                  <a:schemeClr val="accent2">
                    <a:lumMod val="20000"/>
                    <a:lumOff val="80000"/>
                  </a:schemeClr>
                </a:solidFill>
                <a:latin typeface="Apple Chancery" panose="03020702040506060504" pitchFamily="66" charset="-79"/>
                <a:cs typeface="Apple Chancery" panose="03020702040506060504" pitchFamily="66" charset="-79"/>
              </a:rPr>
              <a:t> </a:t>
            </a:r>
            <a:r>
              <a:rPr lang="en-GB" sz="2400" kern="1200" dirty="0" err="1">
                <a:solidFill>
                  <a:schemeClr val="accent2">
                    <a:lumMod val="20000"/>
                    <a:lumOff val="80000"/>
                  </a:schemeClr>
                </a:solidFill>
                <a:latin typeface="Apple Chancery" panose="03020702040506060504" pitchFamily="66" charset="-79"/>
                <a:cs typeface="Apple Chancery" panose="03020702040506060504" pitchFamily="66" charset="-79"/>
              </a:rPr>
              <a:t>Alpių</a:t>
            </a:r>
            <a:r>
              <a:rPr lang="en-GB" sz="2400" kern="1200" dirty="0">
                <a:solidFill>
                  <a:schemeClr val="accent2">
                    <a:lumMod val="20000"/>
                    <a:lumOff val="80000"/>
                  </a:schemeClr>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leidos</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sutingus</a:t>
            </a:r>
            <a:r>
              <a:rPr lang="en-GB" sz="2400" kern="1200" dirty="0">
                <a:solidFill>
                  <a:srgbClr val="00B0F0"/>
                </a:solidFill>
                <a:latin typeface="Apple Chancery" panose="03020702040506060504" pitchFamily="66" charset="-79"/>
                <a:cs typeface="Apple Chancery" panose="03020702040506060504" pitchFamily="66" charset="-79"/>
              </a:rPr>
              <a:t>;</a:t>
            </a:r>
          </a:p>
          <a:p>
            <a:pPr marL="0" indent="0" algn="r">
              <a:buNone/>
            </a:pPr>
            <a:r>
              <a:rPr lang="en-GB" sz="2400" kern="1200" dirty="0" err="1">
                <a:solidFill>
                  <a:schemeClr val="accent2">
                    <a:lumMod val="20000"/>
                    <a:lumOff val="80000"/>
                  </a:schemeClr>
                </a:solidFill>
                <a:latin typeface="Apple Chancery" panose="03020702040506060504" pitchFamily="66" charset="-79"/>
                <a:cs typeface="Apple Chancery" panose="03020702040506060504" pitchFamily="66" charset="-79"/>
              </a:rPr>
              <a:t>Varpai</a:t>
            </a:r>
            <a:r>
              <a:rPr lang="en-GB" sz="2400" kern="1200" dirty="0">
                <a:solidFill>
                  <a:schemeClr val="accent2">
                    <a:lumMod val="20000"/>
                    <a:lumOff val="80000"/>
                  </a:schemeClr>
                </a:solidFill>
                <a:latin typeface="Apple Chancery" panose="03020702040506060504" pitchFamily="66" charset="-79"/>
                <a:cs typeface="Apple Chancery" panose="03020702040506060504" pitchFamily="66" charset="-79"/>
              </a:rPr>
              <a:t> </a:t>
            </a:r>
            <a:r>
              <a:rPr lang="en-GB" sz="2400" kern="1200" dirty="0" err="1">
                <a:solidFill>
                  <a:schemeClr val="accent2">
                    <a:lumMod val="20000"/>
                    <a:lumOff val="80000"/>
                  </a:schemeClr>
                </a:solidFill>
                <a:latin typeface="Apple Chancery" panose="03020702040506060504" pitchFamily="66" charset="-79"/>
                <a:cs typeface="Apple Chancery" panose="03020702040506060504" pitchFamily="66" charset="-79"/>
              </a:rPr>
              <a:t>Liucernos</a:t>
            </a:r>
            <a:endParaRPr lang="en-GB" sz="2400" kern="1200" dirty="0">
              <a:solidFill>
                <a:schemeClr val="accent2">
                  <a:lumMod val="20000"/>
                  <a:lumOff val="80000"/>
                </a:schemeClr>
              </a:solidFill>
              <a:latin typeface="Apple Chancery" panose="03020702040506060504" pitchFamily="66" charset="-79"/>
              <a:cs typeface="Apple Chancery" panose="03020702040506060504" pitchFamily="66" charset="-79"/>
            </a:endParaRPr>
          </a:p>
          <a:p>
            <a:pPr marL="0" indent="0" algn="r">
              <a:buNone/>
            </a:pPr>
            <a:r>
              <a:rPr lang="en-GB" sz="2400" kern="1200" dirty="0" err="1">
                <a:solidFill>
                  <a:srgbClr val="00B0F0"/>
                </a:solidFill>
                <a:latin typeface="Apple Chancery" panose="03020702040506060504" pitchFamily="66" charset="-79"/>
                <a:cs typeface="Apple Chancery" panose="03020702040506060504" pitchFamily="66" charset="-79"/>
              </a:rPr>
              <a:t>Dievui</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aukojo</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darbus</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vargingus</a:t>
            </a:r>
            <a:endParaRPr lang="en-GB" sz="2400" kern="1200" dirty="0">
              <a:solidFill>
                <a:srgbClr val="00B0F0"/>
              </a:solidFill>
              <a:latin typeface="Apple Chancery" panose="03020702040506060504" pitchFamily="66" charset="-79"/>
              <a:cs typeface="Apple Chancery" panose="03020702040506060504" pitchFamily="66" charset="-79"/>
            </a:endParaRPr>
          </a:p>
          <a:p>
            <a:pPr marL="0" indent="0" algn="r">
              <a:buNone/>
            </a:pPr>
            <a:r>
              <a:rPr lang="en-GB" sz="2400" kern="1200" dirty="0" err="1">
                <a:solidFill>
                  <a:srgbClr val="00B0F0"/>
                </a:solidFill>
                <a:latin typeface="Apple Chancery" panose="03020702040506060504" pitchFamily="66" charset="-79"/>
                <a:cs typeface="Apple Chancery" panose="03020702040506060504" pitchFamily="66" charset="-79"/>
              </a:rPr>
              <a:t>Žmogaus</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ir</a:t>
            </a:r>
            <a:r>
              <a:rPr lang="en-GB" sz="2400" kern="1200" dirty="0">
                <a:solidFill>
                  <a:srgbClr val="00B0F0"/>
                </a:solidFill>
                <a:latin typeface="Apple Chancery" panose="03020702040506060504" pitchFamily="66" charset="-79"/>
                <a:cs typeface="Apple Chancery" panose="03020702040506060504" pitchFamily="66" charset="-79"/>
              </a:rPr>
              <a:t> </a:t>
            </a:r>
            <a:r>
              <a:rPr lang="en-GB" sz="2400" kern="1200" dirty="0" err="1">
                <a:solidFill>
                  <a:srgbClr val="00B0F0"/>
                </a:solidFill>
                <a:latin typeface="Apple Chancery" panose="03020702040506060504" pitchFamily="66" charset="-79"/>
                <a:cs typeface="Apple Chancery" panose="03020702040506060504" pitchFamily="66" charset="-79"/>
              </a:rPr>
              <a:t>gamtos</a:t>
            </a:r>
            <a:r>
              <a:rPr lang="en-GB" sz="2400" kern="1200" dirty="0">
                <a:solidFill>
                  <a:srgbClr val="00B0F0"/>
                </a:solidFill>
                <a:latin typeface="Apple Chancery" panose="03020702040506060504" pitchFamily="66" charset="-79"/>
                <a:cs typeface="Apple Chancery" panose="03020702040506060504" pitchFamily="66" charset="-79"/>
              </a:rPr>
              <a:t>.</a:t>
            </a:r>
            <a:r>
              <a:rPr lang="en-GB" sz="2400" dirty="0">
                <a:solidFill>
                  <a:srgbClr val="00B0F0"/>
                </a:solidFill>
                <a:latin typeface="Apple Chancery" panose="03020702040506060504" pitchFamily="66" charset="-79"/>
                <a:cs typeface="Apple Chancery" panose="03020702040506060504" pitchFamily="66" charset="-79"/>
              </a:rPr>
              <a:t> </a:t>
            </a:r>
            <a:endParaRPr lang="en-US" sz="2400" dirty="0">
              <a:solidFill>
                <a:srgbClr val="00B0F0"/>
              </a:solidFill>
              <a:latin typeface="Apple Chancery" panose="03020702040506060504" pitchFamily="66" charset="-79"/>
              <a:cs typeface="Apple Chancery" panose="03020702040506060504" pitchFamily="66" charset="-79"/>
            </a:endParaRPr>
          </a:p>
          <a:p>
            <a:pPr marL="0" indent="0">
              <a:buNone/>
            </a:pPr>
            <a:endParaRPr lang="en-GB" sz="2400" kern="1200" dirty="0">
              <a:solidFill>
                <a:srgbClr val="00B0F0"/>
              </a:solidFill>
              <a:latin typeface="Times New Roman" pitchFamily="18" charset="0"/>
              <a:cs typeface="Times New Roman" pitchFamily="18" charset="0"/>
            </a:endParaRPr>
          </a:p>
          <a:p>
            <a:pPr marL="0" marR="0" lvl="0" indent="0" eaLnBrk="1" fontAlgn="base" hangingPunct="1">
              <a:lnSpc>
                <a:spcPct val="90000"/>
              </a:lnSpc>
              <a:spcBef>
                <a:spcPts val="1000"/>
              </a:spcBef>
              <a:spcAft>
                <a:spcPct val="0"/>
              </a:spcAft>
              <a:buClrTx/>
              <a:buSzTx/>
              <a:buNone/>
              <a:tabLst/>
            </a:pPr>
            <a:endParaRPr kumimoji="0" lang="en-US" altLang="en-US" sz="2400" b="0" i="0" u="none" strike="noStrike" kern="1200" cap="none" normalizeH="0" baseline="0" dirty="0">
              <a:ln>
                <a:noFill/>
              </a:ln>
              <a:solidFill>
                <a:srgbClr val="FFFFFF"/>
              </a:solidFill>
              <a:effectLst/>
              <a:ea typeface="+mn-ea"/>
            </a:endParaRPr>
          </a:p>
        </p:txBody>
      </p:sp>
      <p:sp>
        <p:nvSpPr>
          <p:cNvPr id="4" name="Footer Placeholder 3">
            <a:extLst>
              <a:ext uri="{FF2B5EF4-FFF2-40B4-BE49-F238E27FC236}">
                <a16:creationId xmlns:a16="http://schemas.microsoft.com/office/drawing/2014/main" id="{CEC40B43-6149-6C4D-9CDF-BD30395013B3}"/>
              </a:ext>
            </a:extLst>
          </p:cNvPr>
          <p:cNvSpPr>
            <a:spLocks noGrp="1"/>
          </p:cNvSpPr>
          <p:nvPr>
            <p:ph type="ftr" sz="quarter" idx="11"/>
          </p:nvPr>
        </p:nvSpPr>
        <p:spPr>
          <a:xfrm>
            <a:off x="3028950" y="6219825"/>
            <a:ext cx="3086100" cy="456600"/>
          </a:xfrm>
        </p:spPr>
        <p:txBody>
          <a:bodyPr vert="horz" lIns="91440" tIns="45720" rIns="91440" bIns="45720" rtlCol="0" anchor="ctr">
            <a:normAutofit/>
          </a:bodyPr>
          <a:lstStyle/>
          <a:p>
            <a:pPr fontAlgn="auto">
              <a:spcBef>
                <a:spcPts val="0"/>
              </a:spcBef>
              <a:spcAft>
                <a:spcPts val="600"/>
              </a:spcAft>
              <a:defRPr/>
            </a:pPr>
            <a:r>
              <a:rPr lang="en-US" kern="1200">
                <a:solidFill>
                  <a:srgbClr val="FFFFFF"/>
                </a:solidFill>
                <a:latin typeface="+mj-lt"/>
                <a:ea typeface="+mn-ea"/>
                <a:cs typeface="+mn-cs"/>
              </a:rPr>
              <a:t>LITAKos seminaras - 2022 sausio 25</a:t>
            </a:r>
            <a:endParaRPr lang="en-US" kern="1200" dirty="0">
              <a:solidFill>
                <a:srgbClr val="FFFFFF"/>
              </a:solidFill>
              <a:latin typeface="+mj-lt"/>
              <a:ea typeface="+mn-ea"/>
              <a:cs typeface="+mn-cs"/>
            </a:endParaRPr>
          </a:p>
        </p:txBody>
      </p:sp>
      <p:sp>
        <p:nvSpPr>
          <p:cNvPr id="8" name="TextBox 7">
            <a:extLst>
              <a:ext uri="{FF2B5EF4-FFF2-40B4-BE49-F238E27FC236}">
                <a16:creationId xmlns:a16="http://schemas.microsoft.com/office/drawing/2014/main" id="{846EAF4F-4867-6F43-8D31-83DA5428981F}"/>
              </a:ext>
            </a:extLst>
          </p:cNvPr>
          <p:cNvSpPr txBox="1"/>
          <p:nvPr/>
        </p:nvSpPr>
        <p:spPr>
          <a:xfrm>
            <a:off x="854346" y="3816313"/>
            <a:ext cx="7079183" cy="461665"/>
          </a:xfrm>
          <a:prstGeom prst="rect">
            <a:avLst/>
          </a:prstGeom>
          <a:noFill/>
        </p:spPr>
        <p:txBody>
          <a:bodyPr wrap="square" rtlCol="0">
            <a:spAutoFit/>
          </a:bodyPr>
          <a:lstStyle/>
          <a:p>
            <a:pPr>
              <a:spcAft>
                <a:spcPts val="600"/>
              </a:spcAft>
            </a:pPr>
            <a:r>
              <a:rPr lang="en-US" altLang="en-US" dirty="0">
                <a:solidFill>
                  <a:srgbClr val="0F0000"/>
                </a:solidFill>
                <a:ea typeface="Courier New" panose="02070309020205020404" pitchFamily="49" charset="0"/>
                <a:cs typeface="Courier New" panose="02070309020205020404" pitchFamily="49" charset="0"/>
              </a:rPr>
              <a:t>.</a:t>
            </a:r>
            <a:r>
              <a:rPr lang="en-US" altLang="en-US" dirty="0"/>
              <a:t> </a:t>
            </a:r>
            <a:endParaRPr lang="en-US" dirty="0"/>
          </a:p>
        </p:txBody>
      </p:sp>
    </p:spTree>
    <p:extLst>
      <p:ext uri="{BB962C8B-B14F-4D97-AF65-F5344CB8AC3E}">
        <p14:creationId xmlns:p14="http://schemas.microsoft.com/office/powerpoint/2010/main" val="30560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36080</TotalTime>
  <Words>2885</Words>
  <Application>Microsoft Macintosh PowerPoint</Application>
  <PresentationFormat>On-screen Show (4:3)</PresentationFormat>
  <Paragraphs>285</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Apple Chancery</vt:lpstr>
      <vt:lpstr>Apple Chancery</vt:lpstr>
      <vt:lpstr>Arial</vt:lpstr>
      <vt:lpstr>Calibri</vt:lpstr>
      <vt:lpstr>Times New Roman</vt:lpstr>
      <vt:lpstr>Wingdings</vt:lpstr>
      <vt:lpstr>Default Design</vt:lpstr>
      <vt:lpstr>PowerPoint Presentation</vt:lpstr>
      <vt:lpstr>Tokyo</vt:lpstr>
      <vt:lpstr>PowerPoint Presentation</vt:lpstr>
      <vt:lpstr>   </vt:lpstr>
      <vt:lpstr>PowerPoint Presentation</vt:lpstr>
      <vt:lpstr> Personal stories</vt:lpstr>
      <vt:lpstr>              # Perseverance “Becoming multilingual sharpened my brain and reflexes”</vt:lpstr>
      <vt:lpstr>PowerPoint Presentation</vt:lpstr>
      <vt:lpstr>Ant ežero keturių kantonų - Maironis</vt:lpstr>
      <vt:lpstr>PowerPoint Presentation</vt:lpstr>
      <vt:lpstr>   Immersion    </vt:lpstr>
      <vt:lpstr>Self-study</vt:lpstr>
      <vt:lpstr>Reading everything</vt:lpstr>
      <vt:lpstr>Collecting    items    &amp;    mail</vt:lpstr>
      <vt:lpstr>PowerPoint Presentation</vt:lpstr>
      <vt:lpstr>A milestone …</vt:lpstr>
      <vt:lpstr>Ways of studying… languages</vt:lpstr>
      <vt:lpstr>Taikomoji kalbotyra</vt:lpstr>
      <vt:lpstr>PowerPoint Presentation</vt:lpstr>
      <vt:lpstr>            “…speaking more than one language helps make you a better person too”.</vt:lpstr>
      <vt:lpstr>Cross-Baltic Research Network</vt:lpstr>
      <vt:lpstr>       Cross-Baltic collections </vt:lpstr>
      <vt:lpstr>Language Dynamics Research</vt:lpstr>
      <vt:lpstr>  Languages… </vt:lpstr>
      <vt:lpstr>      Dėkui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Gabrielle Hogan-Brun</dc:creator>
  <cp:lastModifiedBy>Gabriele Susanne Hogan-Brun</cp:lastModifiedBy>
  <cp:revision>565</cp:revision>
  <cp:lastPrinted>2021-03-02T18:16:14Z</cp:lastPrinted>
  <dcterms:created xsi:type="dcterms:W3CDTF">2020-02-21T19:04:33Z</dcterms:created>
  <dcterms:modified xsi:type="dcterms:W3CDTF">2022-02-25T18:09:46Z</dcterms:modified>
</cp:coreProperties>
</file>